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5"/>
    <p:sldMasterId id="2147483794" r:id="rId6"/>
    <p:sldMasterId id="2147483807" r:id="rId7"/>
  </p:sldMasterIdLst>
  <p:notesMasterIdLst>
    <p:notesMasterId r:id="rId42"/>
  </p:notesMasterIdLst>
  <p:handoutMasterIdLst>
    <p:handoutMasterId r:id="rId43"/>
  </p:handoutMasterIdLst>
  <p:sldIdLst>
    <p:sldId id="301" r:id="rId8"/>
    <p:sldId id="302" r:id="rId9"/>
    <p:sldId id="303" r:id="rId10"/>
    <p:sldId id="304" r:id="rId11"/>
    <p:sldId id="305" r:id="rId12"/>
    <p:sldId id="306" r:id="rId13"/>
    <p:sldId id="340" r:id="rId14"/>
    <p:sldId id="308" r:id="rId15"/>
    <p:sldId id="309" r:id="rId16"/>
    <p:sldId id="307" r:id="rId17"/>
    <p:sldId id="311" r:id="rId18"/>
    <p:sldId id="313" r:id="rId19"/>
    <p:sldId id="341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3" r:id="rId28"/>
    <p:sldId id="322" r:id="rId29"/>
    <p:sldId id="324" r:id="rId30"/>
    <p:sldId id="327" r:id="rId31"/>
    <p:sldId id="328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9" r:id="rId40"/>
    <p:sldId id="338" r:id="rId41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entury Gothic" panose="020B0502020202020204" pitchFamily="34" charset="0"/>
      <p:regular r:id="rId48"/>
      <p:bold r:id="rId49"/>
      <p:italic r:id="rId50"/>
      <p:boldItalic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Nunito" pitchFamily="2" charset="0"/>
      <p:regular r:id="rId56"/>
      <p:bold r:id="rId57"/>
      <p:italic r:id="rId58"/>
      <p:boldItalic r:id="rId59"/>
    </p:embeddedFont>
    <p:embeddedFont>
      <p:font typeface="Nunito Light" pitchFamily="2" charset="0"/>
      <p:regular r:id="rId60"/>
      <p:italic r:id="rId61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3C"/>
    <a:srgbClr val="F04C25"/>
    <a:srgbClr val="009CAB"/>
    <a:srgbClr val="3C3C3C"/>
    <a:srgbClr val="DDEFF3"/>
    <a:srgbClr val="DDDDDD"/>
    <a:srgbClr val="F8F8F8"/>
    <a:srgbClr val="969696"/>
    <a:srgbClr val="B2B2B2"/>
    <a:srgbClr val="F7A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83"/>
        <p:guide pos="3863"/>
      </p:guideLst>
    </p:cSldViewPr>
  </p:slide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Master" Target="slideMasters/slideMaster1.xml"/><Relationship Id="rId61" Type="http://schemas.openxmlformats.org/officeDocument/2006/relationships/font" Target="fonts/font18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11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2/10/2023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2/10/2023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2663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4192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2405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42347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svg"/><Relationship Id="rId7" Type="http://schemas.openxmlformats.org/officeDocument/2006/relationships/image" Target="../media/image1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7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58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7" Type="http://schemas.openxmlformats.org/officeDocument/2006/relationships/image" Target="../media/image58.sv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7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76.svg"/><Relationship Id="rId7" Type="http://schemas.openxmlformats.org/officeDocument/2006/relationships/image" Target="../media/image78.sv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7.png"/><Relationship Id="rId5" Type="http://schemas.openxmlformats.org/officeDocument/2006/relationships/image" Target="../media/image77.svg"/><Relationship Id="rId4" Type="http://schemas.openxmlformats.org/officeDocument/2006/relationships/image" Target="../media/image65.png"/><Relationship Id="rId9" Type="http://schemas.openxmlformats.org/officeDocument/2006/relationships/image" Target="../media/image58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6.svg"/><Relationship Id="rId7" Type="http://schemas.openxmlformats.org/officeDocument/2006/relationships/image" Target="../media/image100.sv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9.png"/><Relationship Id="rId5" Type="http://schemas.openxmlformats.org/officeDocument/2006/relationships/image" Target="../media/image98.svg"/><Relationship Id="rId4" Type="http://schemas.openxmlformats.org/officeDocument/2006/relationships/image" Target="../media/image97.png"/><Relationship Id="rId9" Type="http://schemas.openxmlformats.org/officeDocument/2006/relationships/image" Target="../media/image7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7" Type="http://schemas.openxmlformats.org/officeDocument/2006/relationships/image" Target="../media/image7.sv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Layouts/_rels/slideLayout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8.svg"/><Relationship Id="rId7" Type="http://schemas.openxmlformats.org/officeDocument/2006/relationships/image" Target="../media/image112.sv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1.png"/><Relationship Id="rId5" Type="http://schemas.openxmlformats.org/officeDocument/2006/relationships/image" Target="../media/image110.svg"/><Relationship Id="rId4" Type="http://schemas.openxmlformats.org/officeDocument/2006/relationships/image" Target="../media/image109.png"/><Relationship Id="rId9" Type="http://schemas.openxmlformats.org/officeDocument/2006/relationships/image" Target="../media/image7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84856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12379876"/>
      </p:ext>
    </p:extLst>
  </p:cSld>
  <p:clrMapOvr>
    <a:masterClrMapping/>
  </p:clrMapOvr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2 oktober 2023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98817083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2 oktober 2023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30252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DF9304B-11A3-4C8E-8549-10E8C505B94F}" type="datetime4">
              <a:rPr lang="nl-NL" smtClean="0"/>
              <a:t>2 oktober 2023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3414199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2 oktober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32383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07987530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2618689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16236111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42718327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62283852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5201321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43327027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56553302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1473313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75144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29807482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99796480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3963019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8275923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59163559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037649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2946129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0995549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809643030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44010567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148913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188959802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527393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4496759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1922034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10491815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708198524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7397204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532306375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5339649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20649937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756450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60570546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793360347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493137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360960130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234920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2/10/2023</a:t>
            </a:fld>
            <a:endParaRPr lang="nl-BE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827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2/10/2023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14754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C3E4781-3AA5-4CC5-87E8-33A9927C75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E94E272F-B75A-4E57-8F7F-74B3451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6DA695A-B4EF-48F4-A0D9-4E3BC763675E}" type="datetime1">
              <a:rPr lang="nl-BE" smtClean="0"/>
              <a:t>2/10/2023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16540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E507FC37-3C24-4364-8EE9-06C0D3735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AD63B90-05A8-4014-BD3D-1EC891A529A1}" type="datetime1">
              <a:rPr lang="nl-BE" smtClean="0"/>
              <a:t>2/10/2023</a:t>
            </a:fld>
            <a:endParaRPr lang="nl-BE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02164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07542E7-29FB-4CCE-B989-5CB3F6F1F2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C1DE6602-0E78-4059-8196-00695E24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925CFC-77FF-43AA-9515-9B508B3C3F03}" type="datetime1">
              <a:rPr lang="nl-BE" smtClean="0"/>
              <a:t>2/10/2023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28265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4434141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BD4A712-2975-4F3F-A960-7C8A4F7E8623}" type="datetime1">
              <a:rPr lang="nl-BE" smtClean="0"/>
              <a:t>2/10/2023</a:t>
            </a:fld>
            <a:endParaRPr lang="nl-BE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35322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31C36C1-F4A4-4BAA-8CC3-04DAD3442F81}" type="datetime1">
              <a:rPr lang="nl-BE" smtClean="0"/>
              <a:t>2/10/2023</a:t>
            </a:fld>
            <a:endParaRPr lang="nl-BE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23541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F88AFF4-0ED4-4875-B0C4-CA007CEAC858}" type="datetime1">
              <a:rPr lang="nl-BE" smtClean="0"/>
              <a:t>2/10/2023</a:t>
            </a:fld>
            <a:endParaRPr lang="nl-BE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48936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B39147E-0CD8-49E2-8FF0-0E6579FBCA6F}" type="datetime1">
              <a:rPr lang="nl-BE" smtClean="0"/>
              <a:t>2/10/2023</a:t>
            </a:fld>
            <a:endParaRPr lang="nl-BE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58610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CE540E57-272D-46B0-ADFC-B229EEF9C0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899999"/>
            <a:ext cx="53760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0D136262-989C-4C17-9988-A70C35B09F1C}" type="datetime1">
              <a:rPr lang="nl-BE" smtClean="0"/>
              <a:t>2/10/2023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FD05A45D-64E7-4C33-9B8C-37BD4C6A22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899999"/>
            <a:ext cx="53772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13E099-D4E4-4CD2-B405-F4A7978F9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17572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49F1C515-C386-44BE-893E-23E9404AD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48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161AEDFD-2F02-402C-B7F2-DE4BC5EDC583}" type="datetime1">
              <a:rPr lang="nl-BE" smtClean="0"/>
              <a:t>2/10/2023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3A76050-E5C0-4DAE-9BA3-37671900D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3" name="Tijdelijke aanduiding voor tekst 17">
            <a:extLst>
              <a:ext uri="{FF2B5EF4-FFF2-40B4-BE49-F238E27FC236}">
                <a16:creationId xmlns:a16="http://schemas.microsoft.com/office/drawing/2014/main" id="{DCA98BDB-F2F0-47B0-9638-3893E0C323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360000" tIns="0" rIns="360000" bIns="0" anchor="t" anchorCtr="0">
            <a:spAutoFit/>
          </a:bodyPr>
          <a:lstStyle>
            <a:lvl1pPr algn="l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160742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507343"/>
            <a:ext cx="10752000" cy="5829470"/>
          </a:xfrm>
          <a:solidFill>
            <a:schemeClr val="bg1">
              <a:lumMod val="95000"/>
            </a:schemeClr>
          </a:solidFill>
        </p:spPr>
        <p:txBody>
          <a:bodyPr lIns="720000" tIns="720000" rIns="720000" bIns="720000"/>
          <a:lstStyle>
            <a:lvl1pPr marL="0" indent="0">
              <a:buSzPct val="100000"/>
              <a:buFontTx/>
              <a:buNone/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13C2E690-E3B7-4439-BC6F-E39A4EC867B4}" type="datetime1">
              <a:rPr lang="nl-BE" smtClean="0"/>
              <a:t>2/10/2023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7236661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558400" cy="5436829"/>
          </a:xfrm>
          <a:solidFill>
            <a:schemeClr val="bg1">
              <a:lumMod val="95000"/>
            </a:schemeClr>
          </a:solidFill>
        </p:spPr>
        <p:txBody>
          <a:bodyPr lIns="360000" tIns="900000" rIns="54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0DA90381-66B7-4976-AD2C-063F40011140}" type="datetime1">
              <a:rPr lang="nl-BE" smtClean="0"/>
              <a:t>2/10/2023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8A35AAD3-058F-4826-AB46-14FE5593EB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38400" y="899997"/>
            <a:ext cx="4834799" cy="543682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C99B6F0-515C-4E82-BE72-3BB6E4B0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799" y="594000"/>
            <a:ext cx="5558399" cy="391389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19296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8400" y="507343"/>
            <a:ext cx="4473600" cy="5829470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 marL="0" indent="0"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D3D77977-E126-42F3-952D-2116EC47774C}" type="datetime1">
              <a:rPr lang="nl-BE" smtClean="0"/>
              <a:t>2/10/2023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52425314-5DA9-4203-BA49-4881B378C3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2"/>
            <a:ext cx="5918400" cy="5829471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24665454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29374930-9895-44D2-B136-29147121C6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0000" y="1080000"/>
            <a:ext cx="4680000" cy="984885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4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230D93FD-2A89-49DC-B490-B52B47BEEE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F9F0B4F9-1D9B-4907-A7EE-F0140AA6F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4EFA015F-4536-46ED-B2A4-C8BF78C1F941}" type="datetime1">
              <a:rPr lang="nl-BE" smtClean="0"/>
              <a:t>2/10/2023</a:t>
            </a:fld>
            <a:endParaRPr lang="nl-BE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5DE7DC23-B179-402E-8C63-C090FED05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err="1"/>
              <a:t>Voettekst</a:t>
            </a:r>
            <a:endParaRPr lang="nl-BE" sz="950"/>
          </a:p>
        </p:txBody>
      </p:sp>
    </p:spTree>
    <p:extLst>
      <p:ext uri="{BB962C8B-B14F-4D97-AF65-F5344CB8AC3E}">
        <p14:creationId xmlns:p14="http://schemas.microsoft.com/office/powerpoint/2010/main" val="2406784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610330013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0000" y="899999"/>
            <a:ext cx="10753200" cy="543682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9B57BD74-BC9A-4FF8-B30E-D09C8D8357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766B763E-6A65-4EAA-A16A-C9326E90DE42}" type="datetime1">
              <a:rPr lang="nl-BE" smtClean="0"/>
              <a:t>2/10/2023</a:t>
            </a:fld>
            <a:endParaRPr lang="nl-BE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381EC05-8CB9-4E96-8BD7-CF9E7F1A7B7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D762F318-6043-441E-829A-99F0B3B1A3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1703677-C24B-4F3A-9C3A-F58B131B6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12053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tit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C05C482C-E6A5-4A8C-BD69-2CC9730E59B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D72E71B0-30A1-4856-A6BB-0C7FFAB38A51}" type="datetime1">
              <a:rPr lang="nl-BE" smtClean="0"/>
              <a:t>2/10/2023</a:t>
            </a:fld>
            <a:endParaRPr lang="nl-BE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0FFCF1AD-5EDC-43D1-AD7A-495F71C9B90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9F1B529F-F95D-4333-AEE7-F025929050B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5DB806C-D844-4D5A-9B27-DEDC009CF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 algn="ctr"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4" name="Tijdelijke aanduiding voor tekst 17">
            <a:extLst>
              <a:ext uri="{FF2B5EF4-FFF2-40B4-BE49-F238E27FC236}">
                <a16:creationId xmlns:a16="http://schemas.microsoft.com/office/drawing/2014/main" id="{787E6624-70AC-4E78-9420-ED6EB909C9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540000" tIns="0" rIns="540000" bIns="0" anchor="t" anchorCtr="0">
            <a:spAutoFit/>
          </a:bodyPr>
          <a:lstStyle>
            <a:lvl1pPr algn="ctr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120595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90FB4182-FA1E-4B62-836A-FC299AD428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B854F65-663B-40A7-9F09-DB3664C1495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06BD2019-7B01-4801-BBE7-A6394BADEF3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18BEE1E6-60F5-4858-8828-E34EA1F684F1}" type="datetime1">
              <a:rPr lang="nl-BE" smtClean="0"/>
              <a:t>2/10/2023</a:t>
            </a:fld>
            <a:endParaRPr lang="nl-BE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CA2246B-348D-40B7-9941-6E7E0C83805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19254FC2-4EB9-4808-890D-B0CB59F04D6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119371524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51E782C5-1ACB-4C6D-93D8-E76041085D8E}" type="datetime1">
              <a:rPr lang="nl-BE" smtClean="0"/>
              <a:t>2/10/2023</a:t>
            </a:fld>
            <a:endParaRPr lang="nl-BE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929087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datum 19">
            <a:extLst>
              <a:ext uri="{FF2B5EF4-FFF2-40B4-BE49-F238E27FC236}">
                <a16:creationId xmlns:a16="http://schemas.microsoft.com/office/drawing/2014/main" id="{3B20E41C-D9E9-47DB-8EA1-26E7A7FF1C1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5EBF1D35-672B-4E04-90C2-45703D8B890F}" type="datetime1">
              <a:rPr lang="nl-BE" smtClean="0"/>
              <a:t>2/10/2023</a:t>
            </a:fld>
            <a:endParaRPr lang="nl-BE"/>
          </a:p>
        </p:txBody>
      </p:sp>
      <p:sp>
        <p:nvSpPr>
          <p:cNvPr id="21" name="Tijdelijke aanduiding voor voettekst 20">
            <a:extLst>
              <a:ext uri="{FF2B5EF4-FFF2-40B4-BE49-F238E27FC236}">
                <a16:creationId xmlns:a16="http://schemas.microsoft.com/office/drawing/2014/main" id="{552189E3-5991-4783-903E-4643725CC04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FF004BBC-23C4-43A2-8305-42064CC623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F649716A-08AF-4147-826B-8966B31C12C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25">
            <a:extLst>
              <a:ext uri="{FF2B5EF4-FFF2-40B4-BE49-F238E27FC236}">
                <a16:creationId xmlns:a16="http://schemas.microsoft.com/office/drawing/2014/main" id="{E3B618DD-31A0-4AA3-B58F-E1328C825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34" name="Tijdelijke aanduiding voor tekst 3">
            <a:extLst>
              <a:ext uri="{FF2B5EF4-FFF2-40B4-BE49-F238E27FC236}">
                <a16:creationId xmlns:a16="http://schemas.microsoft.com/office/drawing/2014/main" id="{C6B1A670-88D1-4030-832F-718475113E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35" name="Tijdelijke aanduiding voor tekst 3">
            <a:extLst>
              <a:ext uri="{FF2B5EF4-FFF2-40B4-BE49-F238E27FC236}">
                <a16:creationId xmlns:a16="http://schemas.microsoft.com/office/drawing/2014/main" id="{E280D0B1-5122-4851-899B-CF566EE8C68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43811A1-C116-4B84-A8C6-8C568CC590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42588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7235CD8-22E1-4C70-90A1-F2BA51967F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563692"/>
            <a:ext cx="12191999" cy="5768889"/>
          </a:xfrm>
        </p:spPr>
        <p:txBody>
          <a:bodyPr lIns="1080000" tIns="720000" rIns="1080000" bIns="72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01B867FA-2F83-4E27-B6F8-1F6F54F5D511}" type="datetime1">
              <a:rPr lang="nl-BE" smtClean="0"/>
              <a:t>2/10/2023</a:t>
            </a:fld>
            <a:endParaRPr lang="nl-BE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6675CD05-387C-48C3-B544-C9CC686EBD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011603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50800"/>
            <a:ext cx="7762454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F4680EA1-7501-4090-A742-4CE25417AF0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34C0862B-C3EB-48D7-8BF7-B2892A405E00}" type="datetime1">
              <a:rPr lang="nl-BE" smtClean="0"/>
              <a:t>2/10/2023</a:t>
            </a:fld>
            <a:endParaRPr lang="nl-BE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B7F1DE8B-CEB2-4355-AEAB-D92ED1E45F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B4F4E130-24C9-4F73-BB59-8CA41717F9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A52B906-308B-4FA5-96BE-27B3AF7EADA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7056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4C134D1C-9AC1-41E0-8BE5-28C6571C3A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7220065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sp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D8F9AE9-EAA0-4129-915D-648F264F9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915644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800223"/>
            <a:ext cx="10753726" cy="4521634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26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35" name="Tijdelijke aanduiding voor datum 34">
            <a:extLst>
              <a:ext uri="{FF2B5EF4-FFF2-40B4-BE49-F238E27FC236}">
                <a16:creationId xmlns:a16="http://schemas.microsoft.com/office/drawing/2014/main" id="{BDD0CB5E-55F5-41B4-A487-32473036F26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F61F53DA-8E57-4053-9C56-95E92AB1192E}" type="datetime1">
              <a:rPr lang="nl-BE" smtClean="0"/>
              <a:t>2/10/2023</a:t>
            </a:fld>
            <a:endParaRPr lang="nl-BE"/>
          </a:p>
        </p:txBody>
      </p:sp>
      <p:sp>
        <p:nvSpPr>
          <p:cNvPr id="36" name="Tijdelijke aanduiding voor voettekst 35">
            <a:extLst>
              <a:ext uri="{FF2B5EF4-FFF2-40B4-BE49-F238E27FC236}">
                <a16:creationId xmlns:a16="http://schemas.microsoft.com/office/drawing/2014/main" id="{C6C64772-271A-404C-B273-DE0BE1CA5E6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39716FCD-D9F2-46A8-9A83-32E06E2505B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569720E-F21A-4479-B42C-34F4A4D4D3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el 25">
            <a:extLst>
              <a:ext uri="{FF2B5EF4-FFF2-40B4-BE49-F238E27FC236}">
                <a16:creationId xmlns:a16="http://schemas.microsoft.com/office/drawing/2014/main" id="{D4A48C9A-70AD-4D70-A258-EA9A3E552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41" name="Tijdelijke aanduiding voor tekst 17">
            <a:extLst>
              <a:ext uri="{FF2B5EF4-FFF2-40B4-BE49-F238E27FC236}">
                <a16:creationId xmlns:a16="http://schemas.microsoft.com/office/drawing/2014/main" id="{34F9DE5B-5C4E-448A-A493-C93B980638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4886" y="2318939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4101F96-2C91-404F-B785-5F4ADD9EA7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354295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4">
            <a:extLst>
              <a:ext uri="{FF2B5EF4-FFF2-40B4-BE49-F238E27FC236}">
                <a16:creationId xmlns:a16="http://schemas.microsoft.com/office/drawing/2014/main" id="{924A7B73-253E-4CCF-9D50-487F80D447A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F49CC611-D7EA-4FE6-9564-DCCBEC05FC3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4" name="Tijdelijke aanduiding voor datum 23">
            <a:extLst>
              <a:ext uri="{FF2B5EF4-FFF2-40B4-BE49-F238E27FC236}">
                <a16:creationId xmlns:a16="http://schemas.microsoft.com/office/drawing/2014/main" id="{5AB55764-4161-4FE0-9C1F-BE445AB5AB9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0460E86C-BACC-49E5-92A7-A43B1711D57E}" type="datetime1">
              <a:rPr lang="nl-BE" smtClean="0"/>
              <a:t>2/10/2023</a:t>
            </a:fld>
            <a:endParaRPr lang="nl-BE"/>
          </a:p>
        </p:txBody>
      </p:sp>
      <p:sp>
        <p:nvSpPr>
          <p:cNvPr id="25" name="Tijdelijke aanduiding voor voettekst 24">
            <a:extLst>
              <a:ext uri="{FF2B5EF4-FFF2-40B4-BE49-F238E27FC236}">
                <a16:creationId xmlns:a16="http://schemas.microsoft.com/office/drawing/2014/main" id="{1F5C53F0-929F-4E23-9B6E-352FAD2C568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7" name="Tijdelijke aanduiding voor dianummer 26">
            <a:extLst>
              <a:ext uri="{FF2B5EF4-FFF2-40B4-BE49-F238E27FC236}">
                <a16:creationId xmlns:a16="http://schemas.microsoft.com/office/drawing/2014/main" id="{25D0C58C-8C69-4C3F-9BFC-526A8AAABF3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9313763-75D7-4D3B-B26B-17643E8EE2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CF80A134-BC38-4A91-BD84-0D05EC6F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26" name="Tijdelijke aanduiding voor tekst 17">
            <a:extLst>
              <a:ext uri="{FF2B5EF4-FFF2-40B4-BE49-F238E27FC236}">
                <a16:creationId xmlns:a16="http://schemas.microsoft.com/office/drawing/2014/main" id="{0391DFC5-C85C-47CD-A82D-8054C32857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30" name="Tijdelijke aanduiding voor tekst 17">
            <a:extLst>
              <a:ext uri="{FF2B5EF4-FFF2-40B4-BE49-F238E27FC236}">
                <a16:creationId xmlns:a16="http://schemas.microsoft.com/office/drawing/2014/main" id="{DDC6C642-B60A-4191-B424-320E89CF7F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FD1E3D1-4E4B-4899-B2D5-FEC7DF886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6481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056828"/>
            <a:ext cx="10753726" cy="5279999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44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</a:t>
            </a:r>
            <a:br>
              <a:rPr lang="nl-BE"/>
            </a:br>
            <a:r>
              <a:rPr lang="nl-BE"/>
              <a:t>om afbeelding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3EA8A4B4-A430-49C8-B378-2502294DDDAB}" type="datetime1">
              <a:rPr lang="nl-BE" smtClean="0"/>
              <a:t>2/10/2023</a:t>
            </a:fld>
            <a:endParaRPr lang="nl-BE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39" name="Tijdelijke aanduiding voor tekst 17">
            <a:extLst>
              <a:ext uri="{FF2B5EF4-FFF2-40B4-BE49-F238E27FC236}">
                <a16:creationId xmlns:a16="http://schemas.microsoft.com/office/drawing/2014/main" id="{0CFE76EF-823C-4310-A6D8-69A546686D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7849" y="1592444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D283A5-7AAE-4F23-89E2-2318D3201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9699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694433599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5">
            <a:extLst>
              <a:ext uri="{FF2B5EF4-FFF2-40B4-BE49-F238E27FC236}">
                <a16:creationId xmlns:a16="http://schemas.microsoft.com/office/drawing/2014/main" id="{9AA91DA9-9804-475F-BA3E-0FB3043B8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21" name="Tijdelijke aanduiding voor tekst 17">
            <a:extLst>
              <a:ext uri="{FF2B5EF4-FFF2-40B4-BE49-F238E27FC236}">
                <a16:creationId xmlns:a16="http://schemas.microsoft.com/office/drawing/2014/main" id="{56339E45-EB7B-413E-8ABA-D575D603E5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549" y="1447199"/>
            <a:ext cx="11519451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>
                <a:latin typeface="Nunito Light" panose="00000400000000000000" pitchFamily="2" charset="0"/>
              </a:defRPr>
            </a:lvl4pPr>
            <a:lvl5pPr>
              <a:defRPr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087AF090-3740-4CA4-A231-F07943B9934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ctr"/>
            <a:fld id="{6DA520C9-AB0B-408B-94CD-08C539B42C52}" type="datetime1">
              <a:rPr lang="nl-BE" smtClean="0"/>
              <a:t>2/10/2023</a:t>
            </a:fld>
            <a:endParaRPr lang="nl-BE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C43F1501-CF5E-4875-9E59-FB60C4C8AE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5BF15BB3-630E-4554-ADC8-F935C150A4F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DE87B9DF-C578-4E16-877C-3ECCB1F3A8F0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69E2DD68-199D-482B-8BF8-23B14C13D6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3269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A0E9395-6F93-4AFF-A0B3-F5C9128F8B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6913" y="1447199"/>
            <a:ext cx="5399087" cy="4885371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8A0229DE-F45F-45D0-898B-C166D7D00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49" y="1447199"/>
            <a:ext cx="5399087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4F3D778A-333F-4107-B5D9-2A0D209CDC6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8F4ED04C-EE52-40BA-9886-62C5D4B4A875}" type="datetime1">
              <a:rPr lang="nl-BE" smtClean="0"/>
              <a:t>2/10/2023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EABCE165-5141-461E-93C8-5FA050FF1EE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47D7F85A-81D5-48B9-B728-4D9964DA0CB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8504997-AF73-40CA-9130-AA724A2FA85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16236B3E-9B64-431C-B0C8-53DC02FF8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A8E4DD98-00B6-4444-95EE-75861B9098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88740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450800"/>
            <a:ext cx="12191999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3ADE1C8B-2F39-4C7C-9EFF-AFA268680613}" type="datetime1">
              <a:rPr lang="nl-BE" smtClean="0"/>
              <a:t>2/10/2023</a:t>
            </a:fld>
            <a:endParaRPr lang="nl-BE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3542529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288DB306-6FCB-4965-8D0F-9A7B9BEA9085}" type="datetime1">
              <a:rPr lang="nl-BE" smtClean="0"/>
              <a:t>2/10/2023</a:t>
            </a:fld>
            <a:endParaRPr lang="nl-BE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F1610C2-AAEC-446E-B522-87BCAD7C7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CC43FD9-3EDD-48B0-BD61-33494CEE8B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15559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8C08EEA5-3E73-4F35-BAC7-940732663C7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C13284D6-52A0-470D-AB79-365D3C61C6D0}" type="datetime1">
              <a:rPr lang="nl-BE" smtClean="0"/>
              <a:t>2/10/2023</a:t>
            </a:fld>
            <a:endParaRPr lang="nl-BE"/>
          </a:p>
        </p:txBody>
      </p:sp>
      <p:sp>
        <p:nvSpPr>
          <p:cNvPr id="16" name="Tijdelijke aanduiding voor voettekst 15">
            <a:extLst>
              <a:ext uri="{FF2B5EF4-FFF2-40B4-BE49-F238E27FC236}">
                <a16:creationId xmlns:a16="http://schemas.microsoft.com/office/drawing/2014/main" id="{BDD3C9A1-F59D-49E6-A2A1-E35B49077CA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AF828096-8447-4DC8-A39B-A4849112AF6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9" name="Titel 25">
            <a:extLst>
              <a:ext uri="{FF2B5EF4-FFF2-40B4-BE49-F238E27FC236}">
                <a16:creationId xmlns:a16="http://schemas.microsoft.com/office/drawing/2014/main" id="{DDF65D91-90FE-402E-BC1D-B80BE9AF6E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E76EE5DF-6576-4362-A09B-98553810FA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450800"/>
            <a:ext cx="7762455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9081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39" name="Tijdelijke aanduiding voor dianummer 38">
            <a:extLst>
              <a:ext uri="{FF2B5EF4-FFF2-40B4-BE49-F238E27FC236}">
                <a16:creationId xmlns:a16="http://schemas.microsoft.com/office/drawing/2014/main" id="{10D869F1-F8DE-472B-B99C-406CCA53421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BC24E3A1-B1C3-4788-BFEF-508FFC366B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40" name="Tijdelijke aanduiding voor tekst 17">
            <a:extLst>
              <a:ext uri="{FF2B5EF4-FFF2-40B4-BE49-F238E27FC236}">
                <a16:creationId xmlns:a16="http://schemas.microsoft.com/office/drawing/2014/main" id="{7A9AF19C-2BA1-406E-AC3A-E5EFC33FA1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349" y="2156911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4922FF2F-5F0A-4F40-B7E6-03240A204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996ED2FD-C527-4D77-AC31-B88D6866F2A6}" type="datetime1">
              <a:rPr lang="nl-BE" smtClean="0"/>
              <a:t>2/10/2023</a:t>
            </a:fld>
            <a:endParaRPr lang="nl-BE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AFF3E56A-D245-40C6-9BAF-34762A980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err="1"/>
              <a:t>Voettekst</a:t>
            </a:r>
            <a:endParaRPr lang="nl-BE" sz="950"/>
          </a:p>
        </p:txBody>
      </p:sp>
    </p:spTree>
    <p:extLst>
      <p:ext uri="{BB962C8B-B14F-4D97-AF65-F5344CB8AC3E}">
        <p14:creationId xmlns:p14="http://schemas.microsoft.com/office/powerpoint/2010/main" val="26549631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B13D744B-E4C0-450B-8805-6C6DA232E32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6FDEF914-07D5-460E-8890-18A88BCA8170}" type="datetime1">
              <a:rPr lang="nl-BE" smtClean="0"/>
              <a:t>2/10/2023</a:t>
            </a:fld>
            <a:endParaRPr lang="nl-BE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BCA4FD16-AF8B-482C-8E29-9988900A523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4EB0D7F2-9142-419F-A9A3-E17A69C39FD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13" name="Titel 25">
            <a:extLst>
              <a:ext uri="{FF2B5EF4-FFF2-40B4-BE49-F238E27FC236}">
                <a16:creationId xmlns:a16="http://schemas.microsoft.com/office/drawing/2014/main" id="{B7302737-4818-4D8A-88D3-DC6256533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A8464103-0ACE-4DD9-8494-4847109D0E9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05440C86-1203-4D56-84A9-E4466679CF6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FFE4C75F-8FC3-41A6-9235-95F429DA93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24" name="Tijdelijke aanduiding voor tekst 17">
            <a:extLst>
              <a:ext uri="{FF2B5EF4-FFF2-40B4-BE49-F238E27FC236}">
                <a16:creationId xmlns:a16="http://schemas.microsoft.com/office/drawing/2014/main" id="{EF72FD9B-2BB3-4CA9-AD97-FDF62A4293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314880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12191999" cy="6336834"/>
          </a:xfrm>
        </p:spPr>
        <p:txBody>
          <a:bodyPr lIns="1080000" tIns="1080000" rIns="1080000" bIns="108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A07DF8DE-7E30-4126-8FBE-0D5C26FC862C}" type="datetime1">
              <a:rPr lang="nl-BE" smtClean="0"/>
              <a:t>2/10/2023</a:t>
            </a:fld>
            <a:endParaRPr lang="nl-BE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12149044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F00B00FD-F7AD-44CE-8EC6-6606172B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FE9E6E4F-1B9D-4FE4-817C-196E3E915A9D}" type="datetime1">
              <a:rPr lang="nl-BE" smtClean="0"/>
              <a:t>2/10/2023</a:t>
            </a:fld>
            <a:endParaRPr lang="nl-BE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CCC5D764-B091-491C-AE67-81AE9255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42352F86-3D45-4665-9BE3-002631CF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32784171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2 oktober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96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589451579"/>
      </p:ext>
    </p:extLst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2 oktober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43609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2 oktober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5404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2 oktober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351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2 oktober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8569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2 oktober 2023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8812059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2 oktober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321501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2 oktober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50033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2 oktober 2023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45576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2 oktober 2023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38900809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2 oktober 2023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28992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1214308"/>
      </p:ext>
    </p:extLst>
  </p:cSld>
  <p:clrMapOvr>
    <a:masterClrMapping/>
  </p:clrMapOvr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2 oktober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16985663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2 oktober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33186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2 oktober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04386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2 oktober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41077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2 oktober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01358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2 oktober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03195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2 oktober 2023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265710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2 oktober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83654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2 oktober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6914866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2 oktober 2023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5947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C85FB6-CE84-4254-B606-0F4F1C31C099}" type="datetime1">
              <a:rPr lang="nl-BE" smtClean="0"/>
              <a:t>2/10/2023</a:t>
            </a:fld>
            <a:endParaRPr lang="nl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836985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60" r:id="rId45"/>
    <p:sldLayoutId id="2147483761" r:id="rId46"/>
    <p:sldLayoutId id="2147483762" r:id="rId47"/>
    <p:sldLayoutId id="2147483763" r:id="rId48"/>
    <p:sldLayoutId id="2147483764" r:id="rId49"/>
    <p:sldLayoutId id="2147483765" r:id="rId50"/>
    <p:sldLayoutId id="2147483766" r:id="rId51"/>
    <p:sldLayoutId id="2147483767" r:id="rId52"/>
    <p:sldLayoutId id="2147483768" r:id="rId53"/>
    <p:sldLayoutId id="2147483769" r:id="rId54"/>
    <p:sldLayoutId id="2147483770" r:id="rId55"/>
    <p:sldLayoutId id="2147483771" r:id="rId56"/>
    <p:sldLayoutId id="2147483772" r:id="rId57"/>
    <p:sldLayoutId id="2147483773" r:id="rId58"/>
    <p:sldLayoutId id="2147483774" r:id="rId59"/>
    <p:sldLayoutId id="2147483775" r:id="rId60"/>
    <p:sldLayoutId id="2147483776" r:id="rId61"/>
    <p:sldLayoutId id="2147483777" r:id="rId62"/>
    <p:sldLayoutId id="2147483778" r:id="rId63"/>
    <p:sldLayoutId id="2147483779" r:id="rId64"/>
    <p:sldLayoutId id="2147483780" r:id="rId65"/>
    <p:sldLayoutId id="2147483781" r:id="rId66"/>
    <p:sldLayoutId id="2147483782" r:id="rId67"/>
    <p:sldLayoutId id="2147483783" r:id="rId68"/>
    <p:sldLayoutId id="2147483784" r:id="rId69"/>
    <p:sldLayoutId id="2147483785" r:id="rId70"/>
    <p:sldLayoutId id="2147483786" r:id="rId71"/>
    <p:sldLayoutId id="2147483787" r:id="rId72"/>
    <p:sldLayoutId id="2147483788" r:id="rId73"/>
    <p:sldLayoutId id="2147483789" r:id="rId74"/>
    <p:sldLayoutId id="2147483790" r:id="rId75"/>
    <p:sldLayoutId id="2147483791" r:id="rId76"/>
    <p:sldLayoutId id="2147483792" r:id="rId77"/>
    <p:sldLayoutId id="2147483793" r:id="rId78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2 oktober 2023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575858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2 oktober 2023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3402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tags/tag_col.asp" TargetMode="External"/><Relationship Id="rId3" Type="http://schemas.openxmlformats.org/officeDocument/2006/relationships/hyperlink" Target="https://www.w3schools.com/tags/tag_th.asp" TargetMode="External"/><Relationship Id="rId7" Type="http://schemas.openxmlformats.org/officeDocument/2006/relationships/hyperlink" Target="https://www.w3schools.com/tags/tag_colgroup.asp" TargetMode="External"/><Relationship Id="rId2" Type="http://schemas.openxmlformats.org/officeDocument/2006/relationships/hyperlink" Target="https://www.w3schools.com/tags/tag_table.asp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w3schools.com/tags/tag_caption.asp" TargetMode="External"/><Relationship Id="rId11" Type="http://schemas.openxmlformats.org/officeDocument/2006/relationships/hyperlink" Target="https://www.w3schools.com/tags/tag_tfoot.asp" TargetMode="External"/><Relationship Id="rId5" Type="http://schemas.openxmlformats.org/officeDocument/2006/relationships/hyperlink" Target="https://www.w3schools.com/tags/tag_td.asp" TargetMode="External"/><Relationship Id="rId10" Type="http://schemas.openxmlformats.org/officeDocument/2006/relationships/hyperlink" Target="https://www.w3schools.com/tags/tag_tbody.asp" TargetMode="External"/><Relationship Id="rId4" Type="http://schemas.openxmlformats.org/officeDocument/2006/relationships/hyperlink" Target="https://www.w3schools.com/tags/tag_tr.asp" TargetMode="External"/><Relationship Id="rId9" Type="http://schemas.openxmlformats.org/officeDocument/2006/relationships/hyperlink" Target="https://www.w3schools.com/tags/tag_thead.asp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Websites</a:t>
            </a:r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 vert="horz" wrap="square" lIns="720000" tIns="180000" rIns="720000" bIns="540000" rtlCol="0" anchor="t">
            <a:noAutofit/>
          </a:bodyPr>
          <a:lstStyle/>
          <a:p>
            <a:r>
              <a:rPr lang="nl-BE" b="1"/>
              <a:t>Tabellen</a:t>
            </a:r>
            <a:endParaRPr lang="nl-NL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45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</a:t>
            </a:r>
            <a:r>
              <a:rPr lang="nl-BE" cap="none"/>
              <a:t>able header</a:t>
            </a:r>
            <a:endParaRPr lang="nl-BE" cap="none">
              <a:solidFill>
                <a:srgbClr val="7030A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/>
              <a:t>De </a:t>
            </a:r>
            <a:r>
              <a:rPr lang="nl-BE" sz="2000" b="1">
                <a:solidFill>
                  <a:srgbClr val="00A0AE"/>
                </a:solidFill>
              </a:rPr>
              <a:t>&lt;th&gt;</a:t>
            </a:r>
            <a:r>
              <a:rPr lang="nl-BE" sz="2000"/>
              <a:t>-tag definieert één cel in een rij (table header)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/>
              <a:t>Zijn tags die enkel in een </a:t>
            </a:r>
            <a:r>
              <a:rPr lang="nl-BE" sz="2000" b="1">
                <a:solidFill>
                  <a:srgbClr val="00A0AE"/>
                </a:solidFill>
              </a:rPr>
              <a:t>&lt;table&gt; </a:t>
            </a:r>
            <a:r>
              <a:rPr lang="nl-BE" sz="2000"/>
              <a:t>kunnen voorkomen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/>
              <a:t>Tekst van </a:t>
            </a:r>
            <a:r>
              <a:rPr lang="nl-BE" sz="2000" b="1">
                <a:solidFill>
                  <a:srgbClr val="00A0AE"/>
                </a:solidFill>
              </a:rPr>
              <a:t>&lt;th&gt;</a:t>
            </a:r>
            <a:r>
              <a:rPr lang="nl-BE" sz="2000"/>
              <a:t>-tag is standaard </a:t>
            </a:r>
            <a:r>
              <a:rPr lang="nl-BE" sz="2000" b="1">
                <a:solidFill>
                  <a:srgbClr val="EC4B2F"/>
                </a:solidFill>
              </a:rPr>
              <a:t>vetgedrukt</a:t>
            </a:r>
            <a:r>
              <a:rPr lang="nl-BE" sz="2000"/>
              <a:t> en </a:t>
            </a:r>
            <a:r>
              <a:rPr lang="nl-BE" sz="2000" b="1">
                <a:solidFill>
                  <a:srgbClr val="EC4B2F"/>
                </a:solidFill>
              </a:rPr>
              <a:t>gecentreerd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 b="1">
              <a:solidFill>
                <a:srgbClr val="EC4B2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/>
              <a:t>Wil je bijvoorbeeld een tabel met </a:t>
            </a:r>
            <a:r>
              <a:rPr lang="nl-BE" sz="2000" b="1"/>
              <a:t>één rij </a:t>
            </a:r>
            <a:r>
              <a:rPr lang="nl-BE" sz="2000"/>
              <a:t>en </a:t>
            </a:r>
            <a:r>
              <a:rPr lang="nl-BE" sz="2000" b="1"/>
              <a:t>twee cellen </a:t>
            </a:r>
            <a:r>
              <a:rPr lang="nl-BE" sz="2000"/>
              <a:t>vetgedrukt in de </a:t>
            </a:r>
            <a:r>
              <a:rPr lang="nl-BE" sz="2000" b="1"/>
              <a:t>header</a:t>
            </a:r>
            <a:r>
              <a:rPr lang="nl-BE" sz="2000"/>
              <a:t>?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/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/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/>
          </a:p>
          <a:p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gray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lightgray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nl-BE" sz="2000"/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/>
          </a:p>
          <a:p>
            <a:endParaRPr lang="nl-BE" sz="200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D46122F-9498-717E-A572-BB32C8A746D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kolom 1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kolom 2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1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 2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 sz="1600" b="1">
              <a:solidFill>
                <a:srgbClr val="00A0A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nl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Emmet: table&gt;tr&gt;th{kolom $}*2^tr&gt;td{data $}^tr&gt;td{...}*2</a:t>
            </a:r>
            <a:endParaRPr lang="nl-BE" sz="1600" b="1">
              <a:solidFill>
                <a:srgbClr val="00A0A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466595-B557-BAB5-5F3E-4115AC4D1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129" y="1062430"/>
            <a:ext cx="18796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23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Voorbeeld </a:t>
            </a:r>
            <a:br>
              <a:rPr lang="nl-BE"/>
            </a:br>
            <a:r>
              <a:rPr lang="nl-BE" sz="1200"/>
              <a:t>tabel-simpel.html</a:t>
            </a:r>
            <a:endParaRPr lang="nl-BE" sz="1200" cap="non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D25102A5-D8AC-94AC-1460-93334269259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 </a:t>
            </a: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nl-BE" sz="1600">
                <a:solidFill>
                  <a:srgbClr val="0000FF"/>
                </a:solidFill>
                <a:latin typeface="Menlo" panose="020B0609030804020204" pitchFamily="49" charset="0"/>
              </a:rPr>
              <a:t>strips</a:t>
            </a:r>
            <a:r>
              <a:rPr lang="nl-BE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Oude strips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Recente strips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Suske en Wiske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Spring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Jommeke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Basta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>
              <a:lnSpc>
                <a:spcPct val="100000"/>
              </a:lnSpc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FAEABB7-55B5-DB02-2F5A-4B6462D7C2E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53971" y="2526125"/>
            <a:ext cx="5322093" cy="3819113"/>
          </a:xfrm>
        </p:spPr>
        <p:txBody>
          <a:bodyPr>
            <a:normAutofit fontScale="85000" lnSpcReduction="20000"/>
          </a:bodyPr>
          <a:lstStyle/>
          <a:p>
            <a:r>
              <a:rPr lang="nl-BE" sz="17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table.strips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7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margin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1em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1em means "equal to the current font size" */</a:t>
            </a:r>
            <a:endParaRPr lang="nl-BE" sz="17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60000" lvl="2" indent="0">
              <a:buNone/>
            </a:pPr>
            <a:r>
              <a:rPr lang="nl-BE" sz="17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#00283c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border-collapse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collapse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 </a:t>
            </a:r>
            <a:r>
              <a:rPr lang="nl-BE" sz="17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separate; */</a:t>
            </a:r>
            <a:endParaRPr lang="nl-BE" sz="17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60000" lvl="2" indent="0">
              <a:buNone/>
            </a:pPr>
            <a:r>
              <a:rPr lang="nl-BE" sz="17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border-spacing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7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table.strips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7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#00283c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10px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#c03d1e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7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table.strips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7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7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#00283c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5px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#00283c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7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7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white</a:t>
            </a:r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7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E99677F-A710-8AF8-185C-BDDFED487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205" y="862425"/>
            <a:ext cx="32893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19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/>
              <a:t>Table border-spacing</a:t>
            </a:r>
            <a:endParaRPr lang="nl-BE" sz="2800" cap="non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/>
              <a:t>Standaard is er een </a:t>
            </a:r>
            <a:r>
              <a:rPr lang="nl-BE" sz="2400" b="1">
                <a:solidFill>
                  <a:srgbClr val="F04C25"/>
                </a:solidFill>
              </a:rPr>
              <a:t>kleine witruimte</a:t>
            </a:r>
            <a:r>
              <a:rPr lang="nl-BE" sz="2400"/>
              <a:t> tussen celranden en tabelrand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/>
              <a:t>Je kan daar van afwijken met het </a:t>
            </a:r>
            <a:r>
              <a:rPr lang="nl-BE" sz="2400" b="1">
                <a:solidFill>
                  <a:srgbClr val="009CAB"/>
                </a:solidFill>
              </a:rPr>
              <a:t>border-spacing </a:t>
            </a:r>
            <a:r>
              <a:rPr lang="nl-BE" sz="2400"/>
              <a:t>attribuut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/>
          </a:p>
          <a:p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table.border-spacing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margin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1em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1em means "equal to the current font size" */</a:t>
            </a:r>
            <a:endParaRPr lang="nl-BE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gray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border-collapse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separate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border-spacing</a:t>
            </a:r>
            <a:r>
              <a:rPr lang="nl-BE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5px</a:t>
            </a:r>
            <a:r>
              <a:rPr lang="nl-BE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nl-BE" sz="1600" b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1rem</a:t>
            </a:r>
            <a:r>
              <a:rPr lang="nl-BE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; </a:t>
            </a:r>
            <a:br>
              <a:rPr lang="nl-BE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</a:br>
            <a:r>
              <a:rPr lang="nl-BE" sz="16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5px horizontal spacing, 1rem vertical spacing */</a:t>
            </a:r>
            <a:endParaRPr lang="nl-BE" sz="1600" b="0">
              <a:solidFill>
                <a:srgbClr val="000000"/>
              </a:solidFill>
              <a:effectLst/>
              <a:highlight>
                <a:srgbClr val="FFFF00"/>
              </a:highlight>
              <a:latin typeface="Menlo" panose="020B0609030804020204" pitchFamily="49" charset="0"/>
            </a:endParaRPr>
          </a:p>
          <a:p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400"/>
          </a:p>
          <a:p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5F129F00-C09D-4375-D244-45BFA740B60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 </a:t>
            </a: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”border-spacing"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9425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&lt;th&gt;Naam&lt;/th&gt;</a:t>
            </a:r>
          </a:p>
          <a:p>
            <a:pPr marL="79425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&lt;th&gt;E-mailadres&lt;/th&gt;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...</a:t>
            </a:r>
          </a:p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27D9F69-5107-FCE8-3E76-D98E01F60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968" y="4170501"/>
            <a:ext cx="5896098" cy="21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12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/>
              <a:t>Cell padding</a:t>
            </a:r>
            <a:endParaRPr lang="nl-BE" sz="2800" cap="non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697649" cy="471646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/>
              <a:t>Geef </a:t>
            </a:r>
            <a:r>
              <a:rPr lang="nl-BE" sz="2400" b="1">
                <a:solidFill>
                  <a:srgbClr val="F04C25"/>
                </a:solidFill>
              </a:rPr>
              <a:t>witruimte</a:t>
            </a:r>
            <a:r>
              <a:rPr lang="nl-BE" sz="2400"/>
              <a:t> rond de tekst in een cel via CSS met de </a:t>
            </a:r>
            <a:r>
              <a:rPr lang="nl-BE" sz="2400" b="1">
                <a:solidFill>
                  <a:srgbClr val="009CAB"/>
                </a:solidFill>
              </a:rPr>
              <a:t>padding </a:t>
            </a:r>
            <a:r>
              <a:rPr lang="nl-BE" sz="2400"/>
              <a:t>eigenschap</a:t>
            </a:r>
          </a:p>
          <a:p>
            <a:endParaRPr lang="nl-BE" sz="2400"/>
          </a:p>
          <a:p>
            <a:endParaRPr lang="nl-BE" sz="2400"/>
          </a:p>
          <a:p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table.border-spacing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margin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1em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1em means "equal to the current font size" */</a:t>
            </a:r>
            <a:endParaRPr lang="nl-BE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gray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border-collapse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collapse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nl-BE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table.cell-padding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td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dotted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gray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15px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35px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nl-BE" sz="16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15px TB, 35px LR */</a:t>
            </a:r>
            <a:endParaRPr lang="nl-BE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text-align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center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nl-BE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400"/>
          </a:p>
          <a:p>
            <a:endParaRPr lang="nl-BE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5F129F00-C09D-4375-D244-45BFA740B60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53971" y="1628775"/>
            <a:ext cx="5322093" cy="282581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 </a:t>
            </a: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>
                <a:solidFill>
                  <a:srgbClr val="0000FF"/>
                </a:solidFill>
                <a:latin typeface="Menlo" panose="020B0609030804020204" pitchFamily="49" charset="0"/>
              </a:rPr>
              <a:t>c</a:t>
            </a:r>
            <a:r>
              <a:rPr lang="nl-BE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ell-padding"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9425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&lt;th&gt;Naam&lt;/th&gt;</a:t>
            </a:r>
          </a:p>
          <a:p>
            <a:pPr marL="79425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&lt;th&gt;E-mailadres&lt;/th&gt;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8E22993-862A-B011-71CB-35C23AA0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305" y="5106389"/>
            <a:ext cx="4984924" cy="132002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D151FBE-F7DE-4EA3-76C5-F65EB132C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305" y="3805729"/>
            <a:ext cx="4885145" cy="125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03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Samenvoegen van cellen</a:t>
            </a:r>
            <a:br>
              <a:rPr lang="nl-BE"/>
            </a:br>
            <a:r>
              <a:rPr lang="nl-BE" sz="1200"/>
              <a:t>tabel-colspan-rowspan.html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14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sz="2400"/>
              <a:t>Je kan cellen </a:t>
            </a:r>
            <a:r>
              <a:rPr lang="nl-BE" sz="2400" b="1">
                <a:solidFill>
                  <a:srgbClr val="F04C25"/>
                </a:solidFill>
              </a:rPr>
              <a:t>samenvoegen</a:t>
            </a:r>
            <a:r>
              <a:rPr lang="nl-BE" sz="2400"/>
              <a:t> in tabellen</a:t>
            </a:r>
          </a:p>
          <a:p>
            <a:endParaRPr lang="nl-BE" sz="2400"/>
          </a:p>
          <a:p>
            <a:pPr lvl="1"/>
            <a:r>
              <a:rPr lang="nl-BE" sz="2400" b="1"/>
              <a:t>Colspan</a:t>
            </a:r>
          </a:p>
          <a:p>
            <a:pPr lvl="2">
              <a:buFont typeface="Nunito Light" pitchFamily="2" charset="0"/>
              <a:buChar char="×"/>
            </a:pPr>
            <a:r>
              <a:rPr lang="nl-BE" sz="2400" b="1"/>
              <a:t>Kolommen</a:t>
            </a:r>
            <a:r>
              <a:rPr lang="nl-BE" sz="2400"/>
              <a:t> samenvoegen</a:t>
            </a:r>
          </a:p>
          <a:p>
            <a:pPr lvl="2">
              <a:buFont typeface="Nunito Light" pitchFamily="2" charset="0"/>
              <a:buChar char="×"/>
            </a:pPr>
            <a:endParaRPr lang="nl-BE"/>
          </a:p>
          <a:p>
            <a:pPr lvl="2">
              <a:buFont typeface="Nunito Light" pitchFamily="2" charset="0"/>
              <a:buChar char="×"/>
            </a:pPr>
            <a:endParaRPr lang="nl-BE" sz="2400"/>
          </a:p>
          <a:p>
            <a:pPr lvl="2">
              <a:buFont typeface="Nunito Light" pitchFamily="2" charset="0"/>
              <a:buChar char="×"/>
            </a:pPr>
            <a:endParaRPr lang="nl-BE" sz="2400"/>
          </a:p>
          <a:p>
            <a:pPr lvl="1"/>
            <a:r>
              <a:rPr lang="nl-BE" sz="2400" b="1"/>
              <a:t>Rowspan</a:t>
            </a:r>
          </a:p>
          <a:p>
            <a:pPr lvl="2">
              <a:buFont typeface="Nunito Light" pitchFamily="2" charset="0"/>
              <a:buChar char="×"/>
            </a:pPr>
            <a:r>
              <a:rPr lang="nl-BE" sz="2400" b="1"/>
              <a:t>Rijen</a:t>
            </a:r>
            <a:r>
              <a:rPr lang="nl-BE" sz="2400"/>
              <a:t> samenvoegen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7CD9E78-E2F9-21F0-F8DA-C6B8411F9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613" y="2266387"/>
            <a:ext cx="2588821" cy="172061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A86E0E1-9BBD-31FE-448A-10541D279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613" y="4195350"/>
            <a:ext cx="29718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05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/>
              <a:t>Table colspan</a:t>
            </a:r>
            <a:br>
              <a:rPr lang="nl-BE"/>
            </a:br>
            <a:r>
              <a:rPr lang="nl-BE" sz="1300"/>
              <a:t>tabel-colspan-rowspan.html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15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marL="0" indent="0">
              <a:buNone/>
            </a:pPr>
            <a:r>
              <a:rPr lang="nl-BE"/>
              <a:t>Analyseer hoe de tabel is opgebouwd</a:t>
            </a:r>
          </a:p>
          <a:p>
            <a:pPr marL="0" indent="0">
              <a:buNone/>
            </a:pPr>
            <a:endParaRPr lang="nl-BE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3 rijen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Elke rij heeft 3 cellen, behalve de 2</a:t>
            </a:r>
            <a:r>
              <a:rPr lang="nl-BE" baseline="30000"/>
              <a:t>e</a:t>
            </a:r>
            <a:r>
              <a:rPr lang="nl-BE"/>
              <a:t>rij, daar zijn 3 cellen </a:t>
            </a:r>
            <a:r>
              <a:rPr lang="nl-BE" b="1">
                <a:solidFill>
                  <a:srgbClr val="F04C25"/>
                </a:solidFill>
              </a:rPr>
              <a:t>naast elkaar samengevoegd </a:t>
            </a:r>
          </a:p>
          <a:p>
            <a:pPr marL="0" indent="0">
              <a:buNone/>
            </a:pPr>
            <a:endParaRPr lang="nl-BE"/>
          </a:p>
          <a:p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686D1BC-488E-1A7B-03DB-D13A04F1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844" y="2052390"/>
            <a:ext cx="4142459" cy="275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62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Table colspan</a:t>
            </a:r>
            <a:br>
              <a:rPr lang="nl-BE"/>
            </a:br>
            <a:r>
              <a:rPr lang="nl-BE" sz="1200"/>
              <a:t>tabel-colspan-rowspan.html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16</a:t>
            </a:fld>
            <a:endParaRPr lang="nl-BE"/>
          </a:p>
        </p:txBody>
      </p: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46D0FF95-BFC2-A6B4-4B9A-2F2423F132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806074" cy="4716463"/>
          </a:xfrm>
        </p:spPr>
        <p:txBody>
          <a:bodyPr>
            <a:normAutofit/>
          </a:bodyPr>
          <a:lstStyle/>
          <a:p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 </a:t>
            </a: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>
                <a:solidFill>
                  <a:srgbClr val="0000FF"/>
                </a:solidFill>
                <a:latin typeface="Menlo" panose="020B0609030804020204" pitchFamily="49" charset="0"/>
              </a:rPr>
              <a:t>border</a:t>
            </a:r>
            <a:r>
              <a:rPr lang="nl-BE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1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2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3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 </a:t>
            </a: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colspan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”3"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samengevoegd 4+5+6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7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8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9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7AA9057-7365-013F-FA00-62F9E09DC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938" y="1628775"/>
            <a:ext cx="4142459" cy="275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50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Table rowspan</a:t>
            </a:r>
            <a:br>
              <a:rPr lang="nl-BE"/>
            </a:br>
            <a:r>
              <a:rPr lang="nl-BE" sz="1200"/>
              <a:t>tabel-colspan-rowspan.html</a:t>
            </a:r>
            <a:endParaRPr lang="nl-BE" sz="1200" cap="non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17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/>
              <a:t>Analyseer hoe de tabel is opgebouwd</a:t>
            </a:r>
          </a:p>
          <a:p>
            <a:pPr marL="0" indent="0">
              <a:buNone/>
            </a:pPr>
            <a:endParaRPr lang="nl-BE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NL"/>
              <a:t>3 rijen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NL"/>
              <a:t>Rij 1 heeft </a:t>
            </a:r>
            <a:r>
              <a:rPr lang="nl-NL" b="1"/>
              <a:t>3</a:t>
            </a:r>
            <a:r>
              <a:rPr lang="nl-NL"/>
              <a:t> cellen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NL"/>
              <a:t>Rij 2 heeft </a:t>
            </a:r>
            <a:r>
              <a:rPr lang="nl-NL" b="1"/>
              <a:t>3</a:t>
            </a:r>
            <a:r>
              <a:rPr lang="nl-NL"/>
              <a:t> cellen 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NL"/>
              <a:t>Rij 3 heeft </a:t>
            </a:r>
            <a:r>
              <a:rPr lang="nl-NL" b="1"/>
              <a:t>2</a:t>
            </a:r>
            <a:r>
              <a:rPr lang="nl-NL"/>
              <a:t> cellen</a:t>
            </a:r>
          </a:p>
          <a:p>
            <a:pPr marL="0" indent="0">
              <a:buNone/>
            </a:pPr>
            <a:endParaRPr lang="nl-BE"/>
          </a:p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FD200B5-C0C5-B1FA-7D8D-696196B57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067" y="2057678"/>
            <a:ext cx="4219278" cy="192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3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Table rowspan</a:t>
            </a:r>
            <a:br>
              <a:rPr lang="nl-BE"/>
            </a:br>
            <a:r>
              <a:rPr lang="nl-BE" sz="1200"/>
              <a:t>tabel-colspan-rowspan.html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18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6DC97CE2-1570-CB69-11CD-B38964E66F5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838035" cy="4716463"/>
          </a:xfrm>
        </p:spPr>
        <p:txBody>
          <a:bodyPr>
            <a:normAutofit/>
          </a:bodyPr>
          <a:lstStyle/>
          <a:p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 </a:t>
            </a: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>
                <a:solidFill>
                  <a:srgbClr val="0000FF"/>
                </a:solidFill>
                <a:latin typeface="Menlo" panose="020B0609030804020204" pitchFamily="49" charset="0"/>
              </a:rPr>
              <a:t>border</a:t>
            </a:r>
            <a:r>
              <a:rPr lang="nl-BE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1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2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3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 </a:t>
            </a: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rowspan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"2"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samengevoegd 4+7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5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6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 strike="sngStrike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 strike="sngStrike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7</a:t>
            </a:r>
            <a:r>
              <a:rPr lang="nl-BE" sz="1600" b="1" strike="sngStrike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8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9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77864D1-E380-EA47-C8CD-B219E364B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849" y="2583295"/>
            <a:ext cx="4219278" cy="192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46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Opdracht 1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19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/>
              <a:t>Ontwerp onderstaande volgende tabel. </a:t>
            </a:r>
          </a:p>
          <a:p>
            <a:pPr marL="0" indent="0">
              <a:buNone/>
            </a:pPr>
            <a:r>
              <a:rPr lang="nl-BE"/>
              <a:t>Gebruik </a:t>
            </a:r>
            <a:r>
              <a:rPr lang="nl-BE" b="1"/>
              <a:t>th-elementen</a:t>
            </a:r>
            <a:r>
              <a:rPr lang="nl-BE"/>
              <a:t> om de cellen met </a:t>
            </a:r>
            <a:r>
              <a:rPr lang="nl-BE" b="1"/>
              <a:t>achtergrondkleur</a:t>
            </a:r>
            <a:r>
              <a:rPr lang="nl-BE"/>
              <a:t> en </a:t>
            </a:r>
            <a:r>
              <a:rPr lang="nl-BE" b="1"/>
              <a:t>nadruk</a:t>
            </a:r>
            <a:r>
              <a:rPr lang="nl-BE"/>
              <a:t> op te maken. </a:t>
            </a:r>
            <a:endParaRPr lang="nl-BE" b="1">
              <a:solidFill>
                <a:srgbClr val="F04C25"/>
              </a:solidFill>
            </a:endParaRPr>
          </a:p>
          <a:p>
            <a:endParaRPr lang="nl-BE"/>
          </a:p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DD98F17-96DE-067D-4A02-41746EE96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835" y="2862117"/>
            <a:ext cx="5002812" cy="330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29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Overzicht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31A16CA-5804-150B-6718-F8A432AC3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692301"/>
              </p:ext>
            </p:extLst>
          </p:nvPr>
        </p:nvGraphicFramePr>
        <p:xfrm>
          <a:off x="515936" y="1420431"/>
          <a:ext cx="9807050" cy="4624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3525">
                  <a:extLst>
                    <a:ext uri="{9D8B030D-6E8A-4147-A177-3AD203B41FA5}">
                      <a16:colId xmlns:a16="http://schemas.microsoft.com/office/drawing/2014/main" val="3179078518"/>
                    </a:ext>
                  </a:extLst>
                </a:gridCol>
                <a:gridCol w="4903525">
                  <a:extLst>
                    <a:ext uri="{9D8B030D-6E8A-4147-A177-3AD203B41FA5}">
                      <a16:colId xmlns:a16="http://schemas.microsoft.com/office/drawing/2014/main" val="2755529432"/>
                    </a:ext>
                  </a:extLst>
                </a:gridCol>
              </a:tblGrid>
              <a:tr h="287646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</a:rPr>
                        <a:t>Tag</a:t>
                      </a: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</a:rPr>
                        <a:t>Description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982805364"/>
                  </a:ext>
                </a:extLst>
              </a:tr>
              <a:tr h="287646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2"/>
                        </a:rPr>
                        <a:t>&lt;table&gt;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/>
                        <a:t>Definieert een tabel</a:t>
                      </a:r>
                      <a:endParaRPr lang="nl-BE" sz="140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390254668"/>
                  </a:ext>
                </a:extLst>
              </a:tr>
              <a:tr h="287646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3"/>
                        </a:rPr>
                        <a:t>&lt;th&gt;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/>
                        <a:t>Definieert een kopcel in een tabel</a:t>
                      </a:r>
                      <a:endParaRPr lang="en-US" sz="140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129258704"/>
                  </a:ext>
                </a:extLst>
              </a:tr>
              <a:tr h="287646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4"/>
                        </a:rPr>
                        <a:t>&lt;tr&gt;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/>
                        <a:t>Definieert een rij in een tabel</a:t>
                      </a:r>
                      <a:endParaRPr lang="en-US" sz="140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530120106"/>
                  </a:ext>
                </a:extLst>
              </a:tr>
              <a:tr h="287646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5"/>
                        </a:rPr>
                        <a:t>&lt;td&gt;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/>
                        <a:t>Definieert een cel in een tabel</a:t>
                      </a:r>
                      <a:endParaRPr lang="en-US" sz="140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877039263"/>
                  </a:ext>
                </a:extLst>
              </a:tr>
              <a:tr h="287646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6"/>
                        </a:rPr>
                        <a:t>&lt;caption&gt;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/>
                        <a:t>Definieert een tabelbijschrift</a:t>
                      </a:r>
                      <a:endParaRPr lang="nl-BE" sz="140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511266140"/>
                  </a:ext>
                </a:extLst>
              </a:tr>
              <a:tr h="455440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7"/>
                        </a:rPr>
                        <a:t>&lt;colgroup&gt;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/>
                        <a:t>Specificeert een groep van één of meer kolommen in een tabel voor opmaak</a:t>
                      </a:r>
                      <a:endParaRPr lang="en-US" sz="140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90365493"/>
                  </a:ext>
                </a:extLst>
              </a:tr>
              <a:tr h="586489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8"/>
                        </a:rPr>
                        <a:t>&lt;col&gt;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/>
                        <a:t>Specificeert kolomeigenschappen voor elke kolom binnen een &lt;colgroup&gt;-element</a:t>
                      </a:r>
                      <a:endParaRPr lang="en-US" sz="140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4013177843"/>
                  </a:ext>
                </a:extLst>
              </a:tr>
              <a:tr h="421539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9"/>
                        </a:rPr>
                        <a:t>&lt;thead&gt;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/>
                        <a:t>Groepeert de kopinhoud in een tabel</a:t>
                      </a:r>
                      <a:endParaRPr lang="en-US" sz="140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397213821"/>
                  </a:ext>
                </a:extLst>
              </a:tr>
              <a:tr h="421539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10"/>
                        </a:rPr>
                        <a:t>&lt;tbody&gt;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/>
                        <a:t>Groepeert de inhoud in een tabel</a:t>
                      </a:r>
                      <a:endParaRPr lang="en-US" sz="140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506593658"/>
                  </a:ext>
                </a:extLst>
              </a:tr>
              <a:tr h="421539"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>
                          <a:effectLst/>
                          <a:hlinkClick r:id="rId11"/>
                        </a:rPr>
                        <a:t>&lt;tfoot&gt;</a:t>
                      </a:r>
                      <a:endParaRPr lang="nl-BE" sz="1400">
                        <a:effectLst/>
                      </a:endParaRPr>
                    </a:p>
                  </a:txBody>
                  <a:tcPr marL="152400" marR="76200" marT="76200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BE" sz="1400"/>
                        <a:t>Groepeert de voettekst in een tabel</a:t>
                      </a:r>
                      <a:endParaRPr lang="en-US" sz="1400">
                        <a:effectLst/>
                      </a:endParaRP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855899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04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Opdracht 2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20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/>
              <a:t>Ontwerp onderstaande tabel.</a:t>
            </a:r>
            <a:endParaRPr lang="nl-BE" b="1">
              <a:solidFill>
                <a:srgbClr val="F04C25"/>
              </a:solidFill>
            </a:endParaRPr>
          </a:p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627DF10-F5B7-1935-D746-356F8CC0E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49" y="2488406"/>
            <a:ext cx="28575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31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Geneste tabellen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21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/>
              <a:t>Het is mogelijk om in een cel van een tabel een andere tabel ontwerpen.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/>
              <a:t>Het gebruik van geneste tabellen wordt over het algemeen </a:t>
            </a:r>
            <a:r>
              <a:rPr lang="nl-BE" b="1"/>
              <a:t>afgeraden</a:t>
            </a:r>
            <a:r>
              <a:rPr lang="nl-BE"/>
              <a:t> vanwege </a:t>
            </a:r>
            <a:r>
              <a:rPr lang="nl-BE" b="1"/>
              <a:t>betere technieken </a:t>
            </a:r>
            <a:r>
              <a:rPr lang="nl-BE"/>
              <a:t>die zijn ontwikkeld, zoals </a:t>
            </a:r>
            <a:r>
              <a:rPr lang="nl-BE" b="1"/>
              <a:t>CSS grid</a:t>
            </a:r>
            <a:r>
              <a:rPr lang="nl-BE"/>
              <a:t> en </a:t>
            </a:r>
            <a:r>
              <a:rPr lang="nl-BE" b="1"/>
              <a:t>flexbox</a:t>
            </a:r>
            <a:r>
              <a:rPr lang="nl-BE"/>
              <a:t>. </a:t>
            </a:r>
          </a:p>
          <a:p>
            <a:pPr marL="0" indent="0">
              <a:buNone/>
            </a:pPr>
            <a:endParaRPr lang="nl-BE"/>
          </a:p>
          <a:p>
            <a:endParaRPr lang="nl-BE"/>
          </a:p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CDB68D7-99F0-AD48-E80A-1A2250B38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90" y="2984239"/>
            <a:ext cx="5032004" cy="33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15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</a:t>
            </a:r>
            <a:r>
              <a:rPr lang="nl-BE"/>
              <a:t>pdracht 3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22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/>
              <a:t>Ontwerp nu zelf onderstaande geneste tabellen.</a:t>
            </a:r>
          </a:p>
          <a:p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A882F4B-7C89-4753-BF83-C3225D9BC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997" y="2449849"/>
            <a:ext cx="5032004" cy="33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49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Toegankelijke websites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23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Tabellen zijn moeilijk voor mensen die surfen met een </a:t>
            </a:r>
            <a:r>
              <a:rPr lang="nl-BE" b="1">
                <a:solidFill>
                  <a:srgbClr val="EC4B2F"/>
                </a:solidFill>
              </a:rPr>
              <a:t>schermlees-programma</a:t>
            </a:r>
            <a:r>
              <a:rPr lang="nl-BE"/>
              <a:t>, voor mensen die niet goed kunnen lezen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Je moet tabellen </a:t>
            </a:r>
            <a:r>
              <a:rPr lang="nl-BE" b="1">
                <a:solidFill>
                  <a:srgbClr val="EC4B2F"/>
                </a:solidFill>
              </a:rPr>
              <a:t>toegankelijker</a:t>
            </a:r>
            <a:r>
              <a:rPr lang="nl-BE"/>
              <a:t> maken door </a:t>
            </a:r>
            <a:r>
              <a:rPr lang="nl-BE" b="1">
                <a:solidFill>
                  <a:srgbClr val="EC4B2F"/>
                </a:solidFill>
              </a:rPr>
              <a:t>voldoende</a:t>
            </a:r>
            <a:r>
              <a:rPr lang="nl-BE"/>
              <a:t> </a:t>
            </a:r>
            <a:r>
              <a:rPr lang="nl-BE" b="1">
                <a:solidFill>
                  <a:srgbClr val="EC4B2F"/>
                </a:solidFill>
              </a:rPr>
              <a:t>beschrijvingen</a:t>
            </a:r>
            <a:r>
              <a:rPr lang="nl-BE"/>
              <a:t> mee te geven aan de tabel </a:t>
            </a:r>
          </a:p>
          <a:p>
            <a:endParaRPr lang="nl-BE"/>
          </a:p>
          <a:p>
            <a:pPr marL="400050" lvl="1" indent="0">
              <a:buNone/>
            </a:pPr>
            <a:endParaRPr lang="nl-BE"/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4452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/>
              <a:t>Table caption</a:t>
            </a:r>
            <a:br>
              <a:rPr lang="nl-BE" cap="none"/>
            </a:br>
            <a:r>
              <a:rPr lang="nl-BE" sz="1200" cap="none"/>
              <a:t>tabel-caption.html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24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/>
              <a:t>Met de caption-tag definieer je </a:t>
            </a:r>
            <a:r>
              <a:rPr lang="nl-BE" sz="2400" b="1">
                <a:solidFill>
                  <a:srgbClr val="EC4B2F"/>
                </a:solidFill>
              </a:rPr>
              <a:t>een</a:t>
            </a:r>
            <a:r>
              <a:rPr lang="nl-BE" sz="2400" b="1"/>
              <a:t> </a:t>
            </a:r>
            <a:r>
              <a:rPr lang="nl-BE" sz="2400" b="1">
                <a:solidFill>
                  <a:srgbClr val="EC4B2F"/>
                </a:solidFill>
              </a:rPr>
              <a:t>bijschrift</a:t>
            </a:r>
            <a:r>
              <a:rPr lang="nl-BE" sz="2400" b="1"/>
              <a:t> </a:t>
            </a:r>
            <a:r>
              <a:rPr lang="nl-BE" sz="2400"/>
              <a:t>bij je tabel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/>
              <a:t>Een caption is een tag dat enkel binnen een </a:t>
            </a:r>
            <a:r>
              <a:rPr lang="nl-BE" sz="2400" b="1">
                <a:solidFill>
                  <a:srgbClr val="00A0AE"/>
                </a:solidFill>
              </a:rPr>
              <a:t>&lt;table&gt;</a:t>
            </a:r>
            <a:r>
              <a:rPr lang="nl-BE" sz="2400"/>
              <a:t>-tag</a:t>
            </a:r>
            <a:r>
              <a:rPr lang="nl-BE" sz="2400" b="1">
                <a:solidFill>
                  <a:srgbClr val="00A0AE"/>
                </a:solidFill>
              </a:rPr>
              <a:t> </a:t>
            </a:r>
            <a:r>
              <a:rPr lang="nl-BE" sz="2400"/>
              <a:t>kan voorkomen vóór de code van de eerste rij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/>
              <a:t>Komt </a:t>
            </a:r>
            <a:r>
              <a:rPr lang="nl-BE" sz="2400" b="1">
                <a:solidFill>
                  <a:srgbClr val="EC4B2F"/>
                </a:solidFill>
              </a:rPr>
              <a:t>standaard</a:t>
            </a:r>
            <a:r>
              <a:rPr lang="nl-BE" sz="2400" b="1"/>
              <a:t> </a:t>
            </a:r>
            <a:r>
              <a:rPr lang="nl-BE" sz="2400" b="1">
                <a:solidFill>
                  <a:srgbClr val="EC4B2F"/>
                </a:solidFill>
              </a:rPr>
              <a:t>gecentreerd</a:t>
            </a:r>
            <a:r>
              <a:rPr lang="nl-BE" sz="2400" b="1"/>
              <a:t> </a:t>
            </a:r>
            <a:r>
              <a:rPr lang="nl-BE" sz="2400"/>
              <a:t>boven de tabel</a:t>
            </a:r>
            <a:endParaRPr lang="nl-BE" sz="2400">
              <a:ea typeface="Verdana"/>
            </a:endParaRPr>
          </a:p>
          <a:p>
            <a:endParaRPr lang="nl-BE">
              <a:ea typeface="Verdana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7315DF3-40AB-D9BC-26B6-1CE98F195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689" y="3559629"/>
            <a:ext cx="4042621" cy="25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1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/>
              <a:t>Table caption align</a:t>
            </a:r>
            <a:br>
              <a:rPr lang="nl-BE" cap="none"/>
            </a:br>
            <a:r>
              <a:rPr lang="nl-BE" sz="1200" cap="none"/>
              <a:t>tabel-caption.html</a:t>
            </a:r>
            <a:endParaRPr lang="nl-BE" sz="120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25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BE"/>
          </a:p>
          <a:p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FA1E3CD-9274-B8CC-E62C-E7BA62B197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 </a:t>
            </a: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nl-BE" sz="1600">
                <a:solidFill>
                  <a:srgbClr val="0000FF"/>
                </a:solidFill>
                <a:latin typeface="Menlo" panose="020B0609030804020204" pitchFamily="49" charset="0"/>
              </a:rPr>
              <a:t>strips</a:t>
            </a:r>
            <a:r>
              <a:rPr lang="nl-BE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nl-BE" sz="1600" b="1">
                <a:solidFill>
                  <a:srgbClr val="00A0AE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&lt;caption&gt;</a:t>
            </a:r>
            <a:r>
              <a:rPr lang="nl-BE" sz="160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Tabel 1: Stripverhalen</a:t>
            </a:r>
            <a:r>
              <a:rPr lang="nl-BE" sz="1600" b="1">
                <a:solidFill>
                  <a:srgbClr val="00A0AE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&lt;/caption&gt;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Oude strips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Recente strips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Suske en Wiske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Spring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Jommeke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Basta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>
              <a:lnSpc>
                <a:spcPct val="100000"/>
              </a:lnSpc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/>
          </a:p>
          <a:p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D797931-DDA2-4607-3099-8D297B61B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342" y="3674106"/>
            <a:ext cx="3187700" cy="1968500"/>
          </a:xfrm>
          <a:prstGeom prst="rect">
            <a:avLst/>
          </a:prstGeom>
        </p:spPr>
      </p:pic>
      <p:sp>
        <p:nvSpPr>
          <p:cNvPr id="11" name="Tijdelijke aanduiding voor inhoud 1">
            <a:extLst>
              <a:ext uri="{FF2B5EF4-FFF2-40B4-BE49-F238E27FC236}">
                <a16:creationId xmlns:a16="http://schemas.microsoft.com/office/drawing/2014/main" id="{0A5748EC-C548-6601-A40D-15E346701345}"/>
              </a:ext>
            </a:extLst>
          </p:cNvPr>
          <p:cNvSpPr txBox="1">
            <a:spLocks/>
          </p:cNvSpPr>
          <p:nvPr/>
        </p:nvSpPr>
        <p:spPr>
          <a:xfrm>
            <a:off x="6960342" y="1642730"/>
            <a:ext cx="4575336" cy="13739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None/>
              <a:defRPr lang="nl-BE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lang="nl-BE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lang="nl-NL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NL" sz="20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8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80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32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8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4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caption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caption-side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bottom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60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nl-BE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nl-BE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/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8611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Good to know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26</a:t>
            </a:fld>
            <a:endParaRPr lang="nl-BE"/>
          </a:p>
        </p:txBody>
      </p:sp>
      <p:sp>
        <p:nvSpPr>
          <p:cNvPr id="9" name="Tijdelijke aanduiding voor inhoud 8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Blokelementen zoals </a:t>
            </a:r>
            <a:r>
              <a:rPr lang="nl-BE" b="1">
                <a:solidFill>
                  <a:srgbClr val="00A0AE"/>
                </a:solidFill>
              </a:rPr>
              <a:t>&lt;div&gt;</a:t>
            </a:r>
            <a:r>
              <a:rPr lang="nl-BE"/>
              <a:t>, </a:t>
            </a:r>
            <a:r>
              <a:rPr lang="nl-BE" b="1">
                <a:solidFill>
                  <a:srgbClr val="00A0AE"/>
                </a:solidFill>
              </a:rPr>
              <a:t>&lt;p&gt;</a:t>
            </a:r>
            <a:r>
              <a:rPr lang="nl-BE"/>
              <a:t>, </a:t>
            </a:r>
            <a:r>
              <a:rPr lang="nl-BE" b="1">
                <a:solidFill>
                  <a:srgbClr val="00A0AE"/>
                </a:solidFill>
              </a:rPr>
              <a:t>&lt;h1&gt;</a:t>
            </a:r>
            <a:r>
              <a:rPr lang="nl-BE"/>
              <a:t>, </a:t>
            </a:r>
            <a:r>
              <a:rPr lang="nl-BE" b="1">
                <a:solidFill>
                  <a:srgbClr val="00A0AE"/>
                </a:solidFill>
              </a:rPr>
              <a:t>&lt;h2&gt;</a:t>
            </a:r>
            <a:r>
              <a:rPr lang="nl-BE">
                <a:solidFill>
                  <a:srgbClr val="00A0AE"/>
                </a:solidFill>
              </a:rPr>
              <a:t> </a:t>
            </a:r>
            <a:r>
              <a:rPr lang="nl-BE"/>
              <a:t>mogen in tabelcellen voorkomen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Een </a:t>
            </a:r>
            <a:r>
              <a:rPr lang="nl-BE" b="1"/>
              <a:t>afbeelding</a:t>
            </a:r>
            <a:r>
              <a:rPr lang="nl-BE"/>
              <a:t> mag in een </a:t>
            </a:r>
            <a:r>
              <a:rPr lang="nl-BE" b="1"/>
              <a:t>tabelcel</a:t>
            </a:r>
            <a:r>
              <a:rPr lang="nl-BE"/>
              <a:t> staan zonder dat daar nog een ander blokelement rond staat </a:t>
            </a: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7627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/>
              <a:t>Table column element</a:t>
            </a:r>
            <a:br>
              <a:rPr lang="nl-BE" b="1"/>
            </a:br>
            <a:r>
              <a:rPr lang="nl-BE" sz="1200" b="1"/>
              <a:t>voorbeeldtablecolgroup.html</a:t>
            </a: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27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pPr marL="0" indent="0">
              <a:buNone/>
            </a:pPr>
            <a:endParaRPr lang="nl-BE"/>
          </a:p>
          <a:p>
            <a:pPr marL="0" indent="0">
              <a:buNone/>
            </a:pPr>
            <a:r>
              <a:rPr lang="nl-BE"/>
              <a:t>Open het voorbeeld </a:t>
            </a:r>
            <a:r>
              <a:rPr lang="nl-BE" b="1">
                <a:solidFill>
                  <a:srgbClr val="F04C25"/>
                </a:solidFill>
              </a:rPr>
              <a:t>voorbeeldtablecolgroup.html</a:t>
            </a:r>
            <a:r>
              <a:rPr lang="nl-BE">
                <a:solidFill>
                  <a:srgbClr val="F04C25"/>
                </a:solidFill>
              </a:rPr>
              <a:t> </a:t>
            </a:r>
            <a:r>
              <a:rPr lang="nl-BE"/>
              <a:t>in je browser.</a:t>
            </a:r>
          </a:p>
          <a:p>
            <a:pPr marL="0" indent="0">
              <a:buNone/>
            </a:pPr>
            <a:endParaRPr lang="nl-NL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Kolommen zijn zo breed als de inhoud van de kolom </a:t>
            </a:r>
            <a:endParaRPr lang="nl-BE">
              <a:ea typeface="Verdana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E1E885D-95E4-F3C3-0020-740DF021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49" y="3513611"/>
            <a:ext cx="54483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0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/>
              <a:t>Table column element</a:t>
            </a:r>
            <a:br>
              <a:rPr lang="nl-BE" b="1"/>
            </a:br>
            <a:r>
              <a:rPr lang="nl-BE" sz="1200" b="1"/>
              <a:t>voorbeeldtablecolgroup.html</a:t>
            </a:r>
            <a:endParaRPr lang="nl-BE" cap="non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28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7416781" cy="4716463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Met de </a:t>
            </a:r>
            <a:r>
              <a:rPr lang="nl-BE" b="1">
                <a:solidFill>
                  <a:srgbClr val="00A0AE"/>
                </a:solidFill>
              </a:rPr>
              <a:t>&lt;col/&gt;</a:t>
            </a:r>
            <a:r>
              <a:rPr lang="nl-BE"/>
              <a:t>-tag</a:t>
            </a:r>
            <a:r>
              <a:rPr lang="nl-BE" b="1">
                <a:solidFill>
                  <a:srgbClr val="00A0AE"/>
                </a:solidFill>
              </a:rPr>
              <a:t> </a:t>
            </a:r>
            <a:r>
              <a:rPr lang="nl-BE"/>
              <a:t>kun je zelf kolom per kolom controle houden over de breedte van de kolom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Als je de </a:t>
            </a:r>
            <a:r>
              <a:rPr lang="nl-BE" b="1">
                <a:solidFill>
                  <a:srgbClr val="00A0AE"/>
                </a:solidFill>
              </a:rPr>
              <a:t>&lt;col/&gt;</a:t>
            </a:r>
            <a:r>
              <a:rPr lang="nl-BE"/>
              <a:t>-tag</a:t>
            </a:r>
            <a:r>
              <a:rPr lang="nl-BE" b="1">
                <a:solidFill>
                  <a:srgbClr val="00A0AE"/>
                </a:solidFill>
              </a:rPr>
              <a:t> </a:t>
            </a:r>
            <a:r>
              <a:rPr lang="nl-BE"/>
              <a:t>gebruikt, moet dat </a:t>
            </a:r>
            <a:r>
              <a:rPr lang="nl-BE" b="1"/>
              <a:t>na</a:t>
            </a:r>
            <a:r>
              <a:rPr lang="nl-BE"/>
              <a:t> de </a:t>
            </a:r>
            <a:r>
              <a:rPr lang="nl-BE" b="1">
                <a:solidFill>
                  <a:srgbClr val="00A0AE"/>
                </a:solidFill>
              </a:rPr>
              <a:t>&lt;table&gt;</a:t>
            </a:r>
            <a:r>
              <a:rPr lang="nl-BE"/>
              <a:t>-tag, </a:t>
            </a:r>
            <a:r>
              <a:rPr lang="nl-BE" b="1"/>
              <a:t>na</a:t>
            </a:r>
            <a:r>
              <a:rPr lang="nl-BE"/>
              <a:t> de </a:t>
            </a:r>
            <a:r>
              <a:rPr lang="nl-BE" b="1">
                <a:solidFill>
                  <a:srgbClr val="00A0AE"/>
                </a:solidFill>
              </a:rPr>
              <a:t>&lt;caption&gt;</a:t>
            </a:r>
            <a:r>
              <a:rPr lang="nl-BE"/>
              <a:t>-tag</a:t>
            </a:r>
            <a:r>
              <a:rPr lang="nl-BE" b="1"/>
              <a:t> </a:t>
            </a:r>
            <a:r>
              <a:rPr lang="nl-BE"/>
              <a:t>(als die er is) en </a:t>
            </a:r>
            <a:r>
              <a:rPr lang="nl-BE" b="1"/>
              <a:t>voor </a:t>
            </a:r>
            <a:r>
              <a:rPr lang="nl-BE"/>
              <a:t>de eerste rij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/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/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b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nr</a:t>
            </a:r>
            <a:r>
              <a:rPr lang="nl-BE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b="1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 </a:t>
            </a:r>
            <a:endParaRPr lang="nl-BE" b="1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/&gt;</a:t>
            </a: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>
                <a:solidFill>
                  <a:srgbClr val="F04C2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span=</a:t>
            </a: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"2" </a:t>
            </a:r>
            <a:r>
              <a:rPr lang="nl-BE" b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velden</a:t>
            </a:r>
            <a:r>
              <a:rPr lang="nl-BE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 marL="658813" lvl="2" indent="0">
              <a:buNone/>
            </a:pPr>
            <a:endParaRPr lang="nl-BE" b="1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58813" lvl="2" indent="0">
              <a:buNone/>
            </a:pPr>
            <a:endParaRPr lang="nl-BE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984FB749-D387-0F60-CE56-425580EC9A8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02732" y="1628775"/>
            <a:ext cx="3173332" cy="4716463"/>
          </a:xfrm>
        </p:spPr>
        <p:txBody>
          <a:bodyPr/>
          <a:lstStyle/>
          <a:p>
            <a:pPr marL="0" lvl="1" indent="0">
              <a:buNone/>
            </a:pPr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.nr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75px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#f4ddd7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lvl="1" indent="0">
              <a:buNone/>
            </a:pP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lvl="1" indent="0">
              <a:buNone/>
            </a:pPr>
            <a:b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.velden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350px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#fdfabe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lvl="1" indent="0">
              <a:buNone/>
            </a:pP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2992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/>
              <a:t>Table column element</a:t>
            </a:r>
            <a:br>
              <a:rPr lang="nl-BE" b="1"/>
            </a:br>
            <a:r>
              <a:rPr lang="nl-BE" sz="1200" b="1"/>
              <a:t>voorbeeldtablecolgroup.html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29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pPr marL="0" indent="0">
              <a:buNone/>
            </a:pPr>
            <a:endParaRPr lang="nl-BE"/>
          </a:p>
          <a:p>
            <a:pPr marL="0" indent="0">
              <a:buNone/>
            </a:pPr>
            <a:r>
              <a:rPr lang="nl-BE"/>
              <a:t>In de browser</a:t>
            </a:r>
            <a:endParaRPr lang="nl-NL"/>
          </a:p>
          <a:p>
            <a:endParaRPr lang="nl-BE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CB1FE01-2A6F-4F84-C615-27508E6B9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46" y="2972191"/>
            <a:ext cx="10726507" cy="25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8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Tabellen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800"/>
              <a:t>Tabellen laten ons toe om </a:t>
            </a:r>
            <a:r>
              <a:rPr lang="nl-BE" sz="2800" b="1">
                <a:solidFill>
                  <a:srgbClr val="EC4B2F"/>
                </a:solidFill>
              </a:rPr>
              <a:t>informatie</a:t>
            </a:r>
            <a:r>
              <a:rPr lang="nl-BE" sz="2800"/>
              <a:t> op een deftige manier te </a:t>
            </a:r>
            <a:r>
              <a:rPr lang="nl-BE" sz="2800" b="1">
                <a:solidFill>
                  <a:srgbClr val="EC4B2F"/>
                </a:solidFill>
              </a:rPr>
              <a:t>structureren</a:t>
            </a:r>
            <a:r>
              <a:rPr lang="nl-BE" sz="2800"/>
              <a:t> en weer te geven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800"/>
              <a:t>In een tabel kunnen we zowel </a:t>
            </a:r>
            <a:r>
              <a:rPr lang="nl-BE" sz="2800" b="1">
                <a:solidFill>
                  <a:srgbClr val="EC4B2F"/>
                </a:solidFill>
              </a:rPr>
              <a:t>tekst</a:t>
            </a:r>
            <a:r>
              <a:rPr lang="nl-BE" sz="2800"/>
              <a:t> als </a:t>
            </a:r>
            <a:r>
              <a:rPr lang="nl-BE" sz="2800" b="1">
                <a:solidFill>
                  <a:srgbClr val="EC4B2F"/>
                </a:solidFill>
              </a:rPr>
              <a:t>afbeeldingen</a:t>
            </a:r>
            <a:r>
              <a:rPr lang="nl-BE" sz="2800"/>
              <a:t> weergeven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800"/>
              <a:t>Een tabel verdelen we onder in </a:t>
            </a:r>
            <a:r>
              <a:rPr lang="nl-BE" sz="2800" b="1">
                <a:solidFill>
                  <a:srgbClr val="EC4B2F"/>
                </a:solidFill>
              </a:rPr>
              <a:t>rijen</a:t>
            </a:r>
            <a:r>
              <a:rPr lang="nl-BE" sz="2800"/>
              <a:t>, </a:t>
            </a:r>
            <a:r>
              <a:rPr lang="nl-BE" sz="2800" b="1">
                <a:solidFill>
                  <a:srgbClr val="EC4B2F"/>
                </a:solidFill>
              </a:rPr>
              <a:t>kolommen</a:t>
            </a:r>
            <a:r>
              <a:rPr lang="nl-BE" sz="2800"/>
              <a:t> en </a:t>
            </a:r>
            <a:r>
              <a:rPr lang="nl-BE" sz="2800" b="1">
                <a:solidFill>
                  <a:srgbClr val="EC4B2F"/>
                </a:solidFill>
              </a:rPr>
              <a:t>cellen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800"/>
              <a:t>De </a:t>
            </a:r>
            <a:r>
              <a:rPr lang="nl-BE" sz="2800" b="1">
                <a:solidFill>
                  <a:srgbClr val="EC4B2F"/>
                </a:solidFill>
              </a:rPr>
              <a:t>opmaak</a:t>
            </a:r>
            <a:r>
              <a:rPr lang="nl-BE" sz="2800"/>
              <a:t> van deze specifieke elementen doen we later met </a:t>
            </a:r>
            <a:r>
              <a:rPr lang="nl-BE" sz="2800" b="1">
                <a:solidFill>
                  <a:srgbClr val="EC4B2F"/>
                </a:solidFill>
              </a:rPr>
              <a:t>CSS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800"/>
              <a:t>We gebruiken tabellen </a:t>
            </a:r>
            <a:r>
              <a:rPr lang="nl-BE" sz="2800" b="1">
                <a:solidFill>
                  <a:srgbClr val="EC4B2F"/>
                </a:solidFill>
              </a:rPr>
              <a:t>niet</a:t>
            </a:r>
            <a:r>
              <a:rPr lang="nl-BE" sz="2800"/>
              <a:t> om te lay-outen</a:t>
            </a:r>
          </a:p>
        </p:txBody>
      </p:sp>
    </p:spTree>
    <p:extLst>
      <p:ext uri="{BB962C8B-B14F-4D97-AF65-F5344CB8AC3E}">
        <p14:creationId xmlns:p14="http://schemas.microsoft.com/office/powerpoint/2010/main" val="3467895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/>
              <a:t>Table column element</a:t>
            </a:r>
            <a:br>
              <a:rPr lang="nl-BE" b="1"/>
            </a:br>
            <a:r>
              <a:rPr lang="nl-BE" sz="1200" b="1"/>
              <a:t>voorbeeldtablecolgroup.html</a:t>
            </a: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30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pPr marL="0" indent="0">
              <a:buNone/>
            </a:pPr>
            <a:r>
              <a:rPr lang="nl-BE" sz="2400" b="1"/>
              <a:t>Verklaring van de code</a:t>
            </a:r>
            <a:endParaRPr lang="nl-NL" sz="2400" b="1"/>
          </a:p>
          <a:p>
            <a:pPr lvl="1"/>
            <a:r>
              <a:rPr lang="nl-BE" sz="2400"/>
              <a:t>De </a:t>
            </a:r>
            <a:r>
              <a:rPr lang="nl-BE" sz="2400" b="1">
                <a:solidFill>
                  <a:srgbClr val="F04C25"/>
                </a:solidFill>
              </a:rPr>
              <a:t>eerste kolom </a:t>
            </a:r>
            <a:r>
              <a:rPr lang="nl-BE" sz="2400"/>
              <a:t>krijgt als breedte 75px en een lichtroze achtergrond</a:t>
            </a:r>
            <a:endParaRPr lang="nl-BE" sz="2400">
              <a:ea typeface="Verdana"/>
            </a:endParaRPr>
          </a:p>
          <a:p>
            <a:pPr lvl="1"/>
            <a:r>
              <a:rPr lang="nl-BE" sz="2400"/>
              <a:t>Voor de </a:t>
            </a:r>
            <a:r>
              <a:rPr lang="nl-BE" sz="2400" b="1">
                <a:solidFill>
                  <a:srgbClr val="F04C25"/>
                </a:solidFill>
              </a:rPr>
              <a:t>tweede kolom </a:t>
            </a:r>
            <a:r>
              <a:rPr lang="nl-BE" sz="2400"/>
              <a:t>mag de browser de breedte bepalen </a:t>
            </a:r>
          </a:p>
          <a:p>
            <a:pPr lvl="1"/>
            <a:r>
              <a:rPr lang="nl-BE" sz="2400"/>
              <a:t>De </a:t>
            </a:r>
            <a:r>
              <a:rPr lang="nl-BE" sz="2400" b="1">
                <a:solidFill>
                  <a:srgbClr val="F04C25"/>
                </a:solidFill>
              </a:rPr>
              <a:t>derde</a:t>
            </a:r>
            <a:r>
              <a:rPr lang="nl-BE" sz="2400"/>
              <a:t> en de </a:t>
            </a:r>
            <a:r>
              <a:rPr lang="nl-BE" sz="2400" b="1">
                <a:solidFill>
                  <a:srgbClr val="F04C25"/>
                </a:solidFill>
              </a:rPr>
              <a:t>vierde kolom </a:t>
            </a:r>
            <a:r>
              <a:rPr lang="nl-BE" sz="2400"/>
              <a:t>krijgen 350px als breedte en een lichtgele achtergrond</a:t>
            </a:r>
            <a:endParaRPr lang="nl-BE" sz="2400">
              <a:ea typeface="Verdana"/>
            </a:endParaRPr>
          </a:p>
          <a:p>
            <a:endParaRPr lang="nl-BE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C716B253-0F19-9A22-4C3A-6CBD487BE02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35190" y="1923803"/>
            <a:ext cx="4740874" cy="4421435"/>
          </a:xfrm>
        </p:spPr>
        <p:txBody>
          <a:bodyPr>
            <a:normAutofit fontScale="77500" lnSpcReduction="20000"/>
          </a:bodyPr>
          <a:lstStyle/>
          <a:p>
            <a:r>
              <a:rPr lang="nl-BE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&lt;table </a:t>
            </a:r>
            <a:r>
              <a:rPr lang="nl-BE" b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"border"</a:t>
            </a:r>
            <a:r>
              <a:rPr lang="nl-BE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360000" lvl="2" indent="0">
              <a:buNone/>
            </a:pPr>
            <a:r>
              <a:rPr lang="nl-BE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&lt;caption&gt;</a:t>
            </a:r>
          </a:p>
          <a:p>
            <a:pPr marL="360000" lvl="2" indent="0">
              <a:buNone/>
            </a:pPr>
            <a:r>
              <a:rPr lang="nl-BE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Voorbeeldverhalen</a:t>
            </a:r>
          </a:p>
          <a:p>
            <a:pPr marL="360000" lvl="2" indent="0">
              <a:buNone/>
            </a:pPr>
            <a:r>
              <a:rPr lang="nl-BE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&lt;/caption&gt;</a:t>
            </a: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b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nr</a:t>
            </a:r>
            <a:r>
              <a:rPr lang="nl-BE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b="1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 </a:t>
            </a:r>
            <a:endParaRPr lang="nl-BE" b="1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/&gt;</a:t>
            </a: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>
                <a:solidFill>
                  <a:srgbClr val="F04C2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span=</a:t>
            </a: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"2" </a:t>
            </a:r>
            <a:r>
              <a:rPr lang="nl-BE" b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velden</a:t>
            </a:r>
            <a:r>
              <a:rPr lang="nl-BE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BE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r>
              <a:rPr lang="nl-BE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&lt;tr&gt;</a:t>
            </a:r>
          </a:p>
          <a:p>
            <a:endParaRPr lang="nl-BE" b="1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nl-BE" b="1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 indent="0">
              <a:buNone/>
            </a:pPr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.nr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75px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#f4ddd7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lvl="1" indent="0">
              <a:buNone/>
            </a:pP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marL="0" lvl="1" indent="0">
              <a:buNone/>
            </a:pPr>
            <a:b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.velden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350px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#fdfabe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lvl="1" indent="0">
              <a:buNone/>
            </a:pP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nl-BE" b="1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372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/>
              <a:t>Table column group element</a:t>
            </a:r>
            <a:br>
              <a:rPr lang="nl-BE" b="1"/>
            </a:br>
            <a:r>
              <a:rPr lang="nl-BE" sz="1200" b="1"/>
              <a:t>voorbeeldtablecolgroup.html</a:t>
            </a:r>
            <a:endParaRPr lang="nl-BE" cap="non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31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6419254" cy="4716463"/>
          </a:xfrm>
        </p:spPr>
        <p:txBody>
          <a:bodyPr vert="horz" lIns="432000" tIns="252000" rIns="432000" bIns="144000" rtlCol="0" anchor="t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/>
              <a:t>Met</a:t>
            </a:r>
            <a:r>
              <a:rPr lang="nl-BE" sz="2400">
                <a:solidFill>
                  <a:srgbClr val="00A0AE"/>
                </a:solidFill>
              </a:rPr>
              <a:t> </a:t>
            </a:r>
            <a:r>
              <a:rPr lang="nl-BE" sz="2400" b="1">
                <a:solidFill>
                  <a:srgbClr val="00A0AE"/>
                </a:solidFill>
              </a:rPr>
              <a:t>&lt;colgroup&gt; </a:t>
            </a:r>
            <a:r>
              <a:rPr lang="nl-BE" sz="2400"/>
              <a:t>kun je aangeven welke kolommen bij elkaar horen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sz="2400"/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b="1">
                <a:solidFill>
                  <a:srgbClr val="00A0AE"/>
                </a:solidFill>
              </a:rPr>
              <a:t>&lt;colgroup&gt; </a:t>
            </a:r>
            <a:r>
              <a:rPr lang="nl-BE" sz="2400"/>
              <a:t>schrijf je voor de code voor de eerste rij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400"/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b="1">
                <a:solidFill>
                  <a:srgbClr val="00A0AE"/>
                </a:solidFill>
              </a:rPr>
              <a:t>&lt;colgroup&gt; </a:t>
            </a:r>
            <a:r>
              <a:rPr lang="nl-BE" sz="2400"/>
              <a:t>schrijf je rond </a:t>
            </a:r>
            <a:r>
              <a:rPr lang="nl-BE" sz="2400" b="1">
                <a:solidFill>
                  <a:srgbClr val="00A0AE"/>
                </a:solidFill>
              </a:rPr>
              <a:t>&lt;col/&gt;</a:t>
            </a:r>
            <a:r>
              <a:rPr lang="nl-BE" sz="2400"/>
              <a:t>-tags</a:t>
            </a:r>
            <a:r>
              <a:rPr lang="nl-BE" sz="2400" b="1"/>
              <a:t> 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400" b="1"/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/>
              <a:t>Als je met </a:t>
            </a:r>
            <a:r>
              <a:rPr lang="nl-BE" sz="2400" b="1">
                <a:solidFill>
                  <a:srgbClr val="00A0AE"/>
                </a:solidFill>
              </a:rPr>
              <a:t>&lt;colgroup&gt; </a:t>
            </a:r>
            <a:r>
              <a:rPr lang="nl-BE" sz="2400"/>
              <a:t>werkt, moet je </a:t>
            </a:r>
            <a:r>
              <a:rPr lang="nl-BE" sz="2400" b="1">
                <a:solidFill>
                  <a:srgbClr val="EC4B2F"/>
                </a:solidFill>
              </a:rPr>
              <a:t>alle</a:t>
            </a:r>
            <a:r>
              <a:rPr lang="nl-BE" sz="2400" b="1"/>
              <a:t> </a:t>
            </a:r>
            <a:r>
              <a:rPr lang="nl-BE" sz="2400" b="1">
                <a:solidFill>
                  <a:srgbClr val="00A0AE"/>
                </a:solidFill>
              </a:rPr>
              <a:t>&lt;col/&gt;</a:t>
            </a:r>
            <a:r>
              <a:rPr lang="nl-BE" sz="2400"/>
              <a:t>-tags</a:t>
            </a:r>
            <a:r>
              <a:rPr lang="nl-BE" sz="2400" b="1"/>
              <a:t> </a:t>
            </a:r>
            <a:r>
              <a:rPr lang="nl-BE" sz="2400"/>
              <a:t>in een </a:t>
            </a:r>
            <a:r>
              <a:rPr lang="nl-BE" sz="2400" b="1">
                <a:solidFill>
                  <a:srgbClr val="00A0AE"/>
                </a:solidFill>
              </a:rPr>
              <a:t>&lt;colgroup&gt;</a:t>
            </a:r>
            <a:r>
              <a:rPr lang="nl-BE" sz="2400"/>
              <a:t>-groep onderbrengen 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NL"/>
          </a:p>
          <a:p>
            <a:pPr marL="0" indent="0">
              <a:buNone/>
            </a:pPr>
            <a:endParaRPr lang="nl-BE">
              <a:ea typeface="Verdana"/>
            </a:endParaRPr>
          </a:p>
          <a:p>
            <a:endParaRPr lang="nl-BE" sz="3200">
              <a:ea typeface="Verdana"/>
            </a:endParaRP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FCB09FEF-4575-E3CD-B4C2-E96E0842D9C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2706" y="1852551"/>
            <a:ext cx="4123358" cy="4492687"/>
          </a:xfrm>
        </p:spPr>
        <p:txBody>
          <a:bodyPr>
            <a:normAutofit/>
          </a:bodyPr>
          <a:lstStyle/>
          <a:p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&lt;table </a:t>
            </a:r>
            <a:r>
              <a:rPr lang="nl-BE" sz="2000" b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"border"</a:t>
            </a:r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360000" lvl="2" indent="0">
              <a:buNone/>
            </a:pPr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&lt;caption&gt;</a:t>
            </a:r>
          </a:p>
          <a:p>
            <a:pPr marL="720000" lvl="3" indent="0">
              <a:buNone/>
            </a:pPr>
            <a:r>
              <a:rPr lang="nl-BE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Voorbeeldverhalen</a:t>
            </a:r>
          </a:p>
          <a:p>
            <a:pPr marL="360000" lvl="2" indent="0">
              <a:buNone/>
            </a:pPr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&lt;/caption&gt;</a:t>
            </a: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&lt;colgroup&gt;</a:t>
            </a:r>
          </a:p>
          <a:p>
            <a:pPr marL="65881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sz="2000" b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</a:t>
            </a:r>
            <a:r>
              <a:rPr lang="nl-BE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 b="1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 </a:t>
            </a:r>
          </a:p>
          <a:p>
            <a:pPr marL="65881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sz="2000" b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second</a:t>
            </a:r>
            <a:r>
              <a:rPr lang="nl-BE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 b="1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 </a:t>
            </a:r>
            <a:endParaRPr lang="nl-BE" sz="2000" b="1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5881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sz="2000" b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third</a:t>
            </a:r>
            <a:r>
              <a:rPr lang="nl-BE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 b="1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 </a:t>
            </a:r>
            <a:endParaRPr lang="nl-BE" sz="2000" b="1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&lt;/colgroup&gt;</a:t>
            </a: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&lt;colgroup </a:t>
            </a:r>
            <a:r>
              <a:rPr lang="nl-BE" sz="2000" b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</a:t>
            </a:r>
            <a:r>
              <a:rPr lang="nl-BE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nl-BE" sz="2000" b="1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 </a:t>
            </a:r>
            <a:endParaRPr lang="nl-BE" sz="2000" b="1">
              <a:solidFill>
                <a:srgbClr val="009C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58813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&lt;col </a:t>
            </a:r>
            <a:r>
              <a:rPr lang="nl-BE" sz="2000">
                <a:solidFill>
                  <a:srgbClr val="F04C2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span=</a:t>
            </a:r>
            <a:r>
              <a:rPr lang="nl-BE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"5"</a:t>
            </a:r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298813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&lt;/colgroup&gt;</a:t>
            </a:r>
          </a:p>
          <a:p>
            <a:r>
              <a:rPr lang="nl-BE" sz="2000" b="1">
                <a:solidFill>
                  <a:srgbClr val="009C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&lt;tr&gt;</a:t>
            </a: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095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/>
              <a:t>Table column group element</a:t>
            </a:r>
            <a:br>
              <a:rPr lang="nl-BE" b="1"/>
            </a:br>
            <a:r>
              <a:rPr lang="nl-BE" sz="1200" b="1"/>
              <a:t>voorbeeldtablecolgroup.html</a:t>
            </a: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32</a:t>
            </a:fld>
            <a:endParaRPr lang="nl-BE"/>
          </a:p>
        </p:txBody>
      </p:sp>
      <p:sp>
        <p:nvSpPr>
          <p:cNvPr id="9" name="Tijdelijke aanduiding voor inhoud 8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4946713" cy="4716463"/>
          </a:xfrm>
        </p:spPr>
        <p:txBody>
          <a:bodyPr vert="horz" lIns="432000" tIns="252000" rIns="432000" bIns="144000" rtlCol="0" anchor="t">
            <a:normAutofit/>
          </a:bodyPr>
          <a:lstStyle/>
          <a:p>
            <a:pPr marL="0" indent="0">
              <a:buNone/>
            </a:pPr>
            <a:endParaRPr lang="nl-BE"/>
          </a:p>
          <a:p>
            <a:pPr marL="0" indent="0">
              <a:buNone/>
            </a:pPr>
            <a:r>
              <a:rPr lang="nl-BE"/>
              <a:t>Bekijk de opmaak van onderstaande tabel in VSC en  de browser.</a:t>
            </a:r>
            <a:endParaRPr lang="nl-NL"/>
          </a:p>
          <a:p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902634A8-E954-2196-D21F-213EB43090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288336" y="1628775"/>
            <a:ext cx="3387728" cy="4716463"/>
          </a:xfrm>
        </p:spPr>
        <p:txBody>
          <a:bodyPr>
            <a:normAutofit/>
          </a:bodyPr>
          <a:lstStyle/>
          <a:p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col.first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150px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#eed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col.second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200px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#ddc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col.third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100px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#ccb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padding-left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1em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colgroup.other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600" b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None/>
            </a:pPr>
            <a:r>
              <a:rPr lang="nl-BE" sz="1600" b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6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#ded</a:t>
            </a:r>
            <a:endParaRPr lang="nl-BE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nl-BE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nl-BE" sz="160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B14023B-ADDB-6698-3A11-C1C00123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3701150"/>
            <a:ext cx="7772400" cy="167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04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92D760-C1BD-627A-D6BD-369FFC8CA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Pair programming</a:t>
            </a:r>
            <a:endParaRPr lang="nl-B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281021-82CF-932D-C997-E27DEE4CBD4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NL"/>
              <a:t>Programmeren in </a:t>
            </a:r>
            <a:r>
              <a:rPr lang="nl-NL" b="1">
                <a:solidFill>
                  <a:srgbClr val="F04C25"/>
                </a:solidFill>
              </a:rPr>
              <a:t>duo’s</a:t>
            </a:r>
          </a:p>
          <a:p>
            <a:pPr lvl="1"/>
            <a:r>
              <a:rPr lang="nl-NL" b="1">
                <a:solidFill>
                  <a:srgbClr val="F04C25"/>
                </a:solidFill>
              </a:rPr>
              <a:t>Twee programmeurs </a:t>
            </a:r>
            <a:r>
              <a:rPr lang="nl-NL"/>
              <a:t>die samen werken aan </a:t>
            </a:r>
            <a:r>
              <a:rPr lang="nl-NL" b="1">
                <a:solidFill>
                  <a:srgbClr val="F04C25"/>
                </a:solidFill>
              </a:rPr>
              <a:t>hetzelfde stuk code</a:t>
            </a:r>
          </a:p>
          <a:p>
            <a:pPr lvl="1"/>
            <a:r>
              <a:rPr lang="nl-NL"/>
              <a:t>Er is sprake van een duidelijke </a:t>
            </a:r>
            <a:r>
              <a:rPr lang="nl-NL" b="1">
                <a:solidFill>
                  <a:srgbClr val="F04C25"/>
                </a:solidFill>
              </a:rPr>
              <a:t>rolverdeling</a:t>
            </a:r>
          </a:p>
          <a:p>
            <a:pPr lvl="2">
              <a:buFont typeface="Nunito Light" pitchFamily="2" charset="0"/>
              <a:buChar char="×"/>
            </a:pPr>
            <a:r>
              <a:rPr lang="nl-NL"/>
              <a:t>Eerste programmeur is degene die het toetsenbord bedient en de </a:t>
            </a:r>
            <a:r>
              <a:rPr lang="nl-NL" b="1">
                <a:solidFill>
                  <a:srgbClr val="F04C25"/>
                </a:solidFill>
              </a:rPr>
              <a:t>code</a:t>
            </a:r>
            <a:r>
              <a:rPr lang="nl-NL"/>
              <a:t> </a:t>
            </a:r>
            <a:r>
              <a:rPr lang="nl-NL" b="1">
                <a:solidFill>
                  <a:srgbClr val="F04C25"/>
                </a:solidFill>
              </a:rPr>
              <a:t>daadwerkelijk</a:t>
            </a:r>
            <a:r>
              <a:rPr lang="nl-NL"/>
              <a:t> </a:t>
            </a:r>
            <a:r>
              <a:rPr lang="nl-NL" b="1">
                <a:solidFill>
                  <a:srgbClr val="F04C25"/>
                </a:solidFill>
              </a:rPr>
              <a:t>schrijft</a:t>
            </a:r>
          </a:p>
          <a:p>
            <a:pPr lvl="2">
              <a:buFont typeface="Nunito Light" pitchFamily="2" charset="0"/>
              <a:buChar char="×"/>
            </a:pPr>
            <a:r>
              <a:rPr lang="nl-NL"/>
              <a:t>Tweede programmeur heeft een </a:t>
            </a:r>
            <a:r>
              <a:rPr lang="nl-NL" b="1">
                <a:solidFill>
                  <a:srgbClr val="F04C25"/>
                </a:solidFill>
              </a:rPr>
              <a:t>controlerende</a:t>
            </a:r>
            <a:r>
              <a:rPr lang="nl-NL"/>
              <a:t> en </a:t>
            </a:r>
            <a:r>
              <a:rPr lang="nl-NL" b="1">
                <a:solidFill>
                  <a:srgbClr val="F04C25"/>
                </a:solidFill>
              </a:rPr>
              <a:t>vooruitdenkende</a:t>
            </a:r>
            <a:r>
              <a:rPr lang="nl-NL"/>
              <a:t> taak</a:t>
            </a:r>
          </a:p>
          <a:p>
            <a:pPr lvl="1"/>
            <a:r>
              <a:rPr lang="nl-NL"/>
              <a:t>Fouten worden snel </a:t>
            </a:r>
            <a:r>
              <a:rPr lang="nl-NL" b="1">
                <a:solidFill>
                  <a:srgbClr val="F04C25"/>
                </a:solidFill>
              </a:rPr>
              <a:t>opgemerkt</a:t>
            </a:r>
            <a:r>
              <a:rPr lang="nl-NL"/>
              <a:t> en </a:t>
            </a:r>
            <a:r>
              <a:rPr lang="nl-NL" b="1">
                <a:solidFill>
                  <a:srgbClr val="F04C25"/>
                </a:solidFill>
              </a:rPr>
              <a:t>verwijderd</a:t>
            </a:r>
          </a:p>
          <a:p>
            <a:pPr lvl="1"/>
            <a:r>
              <a:rPr lang="nl-NL"/>
              <a:t>Regelmatig </a:t>
            </a:r>
            <a:r>
              <a:rPr lang="nl-NL" b="1">
                <a:solidFill>
                  <a:srgbClr val="F04C25"/>
                </a:solidFill>
              </a:rPr>
              <a:t>wisselen</a:t>
            </a:r>
            <a:r>
              <a:rPr lang="nl-NL"/>
              <a:t> de 2 programmeurs </a:t>
            </a:r>
            <a:r>
              <a:rPr lang="nl-NL" b="1">
                <a:solidFill>
                  <a:srgbClr val="F04C25"/>
                </a:solidFill>
              </a:rPr>
              <a:t>van rol</a:t>
            </a:r>
          </a:p>
          <a:p>
            <a:pPr lvl="1"/>
            <a:r>
              <a:rPr lang="nl-NL" b="1">
                <a:solidFill>
                  <a:srgbClr val="F04C25"/>
                </a:solidFill>
              </a:rPr>
              <a:t>Sterke punten </a:t>
            </a:r>
            <a:r>
              <a:rPr lang="nl-NL"/>
              <a:t>van </a:t>
            </a:r>
            <a:r>
              <a:rPr lang="nl-NL" b="1">
                <a:solidFill>
                  <a:srgbClr val="F04C25"/>
                </a:solidFill>
              </a:rPr>
              <a:t>beide</a:t>
            </a:r>
            <a:r>
              <a:rPr lang="nl-NL"/>
              <a:t> programmeurs worden </a:t>
            </a:r>
            <a:r>
              <a:rPr lang="nl-NL" b="1">
                <a:solidFill>
                  <a:srgbClr val="F04C25"/>
                </a:solidFill>
              </a:rPr>
              <a:t>benut</a:t>
            </a:r>
            <a:endParaRPr lang="nl-BE" b="1">
              <a:solidFill>
                <a:srgbClr val="F04C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091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DDAB8B-C222-9D0C-1D48-A0820A8F7B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nl-BE"/>
              <a:t>Oefeningen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1EF2F79-9DA9-4660-849C-6BEF883F7698}" type="slidenum">
              <a:rPr lang="nl-BE" smtClean="0"/>
              <a:pPr>
                <a:spcAft>
                  <a:spcPts val="600"/>
                </a:spcAft>
              </a:pPr>
              <a:t>34</a:t>
            </a:fld>
            <a:endParaRPr lang="nl-B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CD349A-F904-E3C5-7698-FF4DE9422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err="1"/>
              <a:t>Individueel</a:t>
            </a:r>
            <a:r>
              <a:rPr lang="en-US"/>
              <a:t> of pair programming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050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</a:t>
            </a:r>
            <a:r>
              <a:rPr lang="nl-BE" cap="none"/>
              <a:t>abel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Definieer het </a:t>
            </a:r>
            <a:r>
              <a:rPr lang="nl-BE" b="1"/>
              <a:t>begin</a:t>
            </a:r>
            <a:r>
              <a:rPr lang="nl-BE"/>
              <a:t> en het </a:t>
            </a:r>
            <a:r>
              <a:rPr lang="nl-BE" b="1"/>
              <a:t>einde</a:t>
            </a:r>
            <a:r>
              <a:rPr lang="nl-BE"/>
              <a:t> van een tabel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Je opent een tabel met </a:t>
            </a:r>
            <a:r>
              <a:rPr lang="nl-BE" b="1">
                <a:solidFill>
                  <a:srgbClr val="00A0AE"/>
                </a:solidFill>
              </a:rPr>
              <a:t>&lt;table&gt; </a:t>
            </a:r>
            <a:r>
              <a:rPr lang="nl-BE"/>
              <a:t>en sluit met </a:t>
            </a:r>
            <a:r>
              <a:rPr lang="nl-BE" b="1">
                <a:solidFill>
                  <a:srgbClr val="00A0AE"/>
                </a:solidFill>
              </a:rPr>
              <a:t>&lt;/table&gt;</a:t>
            </a:r>
          </a:p>
          <a:p>
            <a:endParaRPr lang="nl-BE"/>
          </a:p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053D49C-C503-4898-A873-BD2E36B20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009" y="2648743"/>
            <a:ext cx="73723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57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/>
              <a:t>Table row</a:t>
            </a:r>
            <a:endParaRPr lang="nl-BE" cap="none">
              <a:solidFill>
                <a:srgbClr val="7030A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11160127" cy="2448955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/>
              <a:t>Het </a:t>
            </a:r>
            <a:r>
              <a:rPr lang="nl-BE" sz="2400" b="1">
                <a:solidFill>
                  <a:srgbClr val="00A0AE"/>
                </a:solidFill>
              </a:rPr>
              <a:t>&lt;tr&gt; </a:t>
            </a:r>
            <a:r>
              <a:rPr lang="nl-BE" sz="2400"/>
              <a:t>element definieert één rij (</a:t>
            </a:r>
            <a:r>
              <a:rPr lang="nl-BE" sz="2400" b="1">
                <a:solidFill>
                  <a:srgbClr val="EC4B2F"/>
                </a:solidFill>
              </a:rPr>
              <a:t>t</a:t>
            </a:r>
            <a:r>
              <a:rPr lang="nl-BE" sz="2400"/>
              <a:t>able </a:t>
            </a:r>
            <a:r>
              <a:rPr lang="nl-BE" sz="2400" b="1">
                <a:solidFill>
                  <a:srgbClr val="EC4B2F"/>
                </a:solidFill>
              </a:rPr>
              <a:t>r</a:t>
            </a:r>
            <a:r>
              <a:rPr lang="nl-BE" sz="2400"/>
              <a:t>ow)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/>
              <a:t>Je opent het met </a:t>
            </a:r>
            <a:r>
              <a:rPr lang="nl-BE" sz="2400" b="1">
                <a:solidFill>
                  <a:srgbClr val="00A0AE"/>
                </a:solidFill>
              </a:rPr>
              <a:t>&lt;tr&gt; </a:t>
            </a:r>
            <a:r>
              <a:rPr lang="nl-BE" sz="2400"/>
              <a:t>en sluit het met </a:t>
            </a:r>
            <a:r>
              <a:rPr lang="nl-BE" sz="2400" b="1">
                <a:solidFill>
                  <a:srgbClr val="00A0AE"/>
                </a:solidFill>
              </a:rPr>
              <a:t>&lt;/tr&gt;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/>
              <a:t>Kan enkel voorkomen in een </a:t>
            </a:r>
            <a:r>
              <a:rPr lang="nl-BE" sz="2400" b="1">
                <a:solidFill>
                  <a:srgbClr val="00A0AE"/>
                </a:solidFill>
              </a:rPr>
              <a:t>&lt;table&gt;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/>
              <a:t>Een </a:t>
            </a:r>
            <a:r>
              <a:rPr lang="nl-BE" sz="2400" b="1">
                <a:solidFill>
                  <a:srgbClr val="EC4B2F"/>
                </a:solidFill>
              </a:rPr>
              <a:t>table</a:t>
            </a:r>
            <a:r>
              <a:rPr lang="nl-BE" sz="2400" b="1"/>
              <a:t> </a:t>
            </a:r>
            <a:r>
              <a:rPr lang="nl-BE" sz="2400" b="1">
                <a:solidFill>
                  <a:srgbClr val="EC4B2F"/>
                </a:solidFill>
              </a:rPr>
              <a:t>row</a:t>
            </a:r>
            <a:r>
              <a:rPr lang="nl-BE" sz="2400" b="1"/>
              <a:t> </a:t>
            </a:r>
            <a:r>
              <a:rPr lang="nl-BE" sz="2400"/>
              <a:t>zonder </a:t>
            </a:r>
            <a:r>
              <a:rPr lang="nl-BE" sz="2400" b="1">
                <a:solidFill>
                  <a:srgbClr val="EC4B2F"/>
                </a:solidFill>
              </a:rPr>
              <a:t>table</a:t>
            </a:r>
            <a:r>
              <a:rPr lang="nl-BE" sz="2400" b="1"/>
              <a:t> </a:t>
            </a:r>
            <a:r>
              <a:rPr lang="nl-BE" sz="2400" b="1">
                <a:solidFill>
                  <a:srgbClr val="EC4B2F"/>
                </a:solidFill>
              </a:rPr>
              <a:t>data</a:t>
            </a:r>
            <a:r>
              <a:rPr lang="nl-BE" sz="2400" b="1"/>
              <a:t> </a:t>
            </a:r>
            <a:r>
              <a:rPr lang="nl-BE" sz="2400"/>
              <a:t>of</a:t>
            </a:r>
            <a:r>
              <a:rPr lang="nl-BE" sz="2400" b="1"/>
              <a:t> </a:t>
            </a:r>
            <a:r>
              <a:rPr lang="nl-BE" sz="2400" b="1">
                <a:solidFill>
                  <a:srgbClr val="EC4B2F"/>
                </a:solidFill>
              </a:rPr>
              <a:t>table</a:t>
            </a:r>
            <a:r>
              <a:rPr lang="nl-BE" sz="2400" b="1"/>
              <a:t> </a:t>
            </a:r>
            <a:r>
              <a:rPr lang="nl-BE" sz="2400" b="1">
                <a:solidFill>
                  <a:srgbClr val="EC4B2F"/>
                </a:solidFill>
              </a:rPr>
              <a:t>header</a:t>
            </a:r>
            <a:r>
              <a:rPr lang="nl-BE" sz="2400" b="1"/>
              <a:t> </a:t>
            </a:r>
            <a:r>
              <a:rPr lang="nl-BE" sz="2400"/>
              <a:t>geeft niets weer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 sz="2400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400"/>
              <a:t>Wil je </a:t>
            </a:r>
            <a:r>
              <a:rPr lang="nl-BE" sz="2400" b="1"/>
              <a:t>twee rijen </a:t>
            </a:r>
            <a:r>
              <a:rPr lang="nl-BE" sz="2400"/>
              <a:t>in je tabel? 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nl-BE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9220CA6-C260-96AA-FC39-FB53AD651FE5}"/>
              </a:ext>
            </a:extLst>
          </p:cNvPr>
          <p:cNvSpPr txBox="1"/>
          <p:nvPr/>
        </p:nvSpPr>
        <p:spPr>
          <a:xfrm>
            <a:off x="897894" y="4217838"/>
            <a:ext cx="5198105" cy="15696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&lt;table&gt;</a:t>
            </a:r>
          </a:p>
          <a:p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&lt;tr&gt;&lt;/tr&gt;</a:t>
            </a:r>
          </a:p>
          <a:p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&lt;tr&gt;&lt;/tr&gt;</a:t>
            </a:r>
          </a:p>
          <a:p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 sz="1600" b="1">
              <a:solidFill>
                <a:srgbClr val="00A0A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nl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Emmet: table&gt;tr*2 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0923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</a:t>
            </a:r>
            <a:r>
              <a:rPr lang="nl-BE" cap="none"/>
              <a:t>able data</a:t>
            </a:r>
            <a:endParaRPr lang="nl-BE" cap="none">
              <a:solidFill>
                <a:srgbClr val="7030A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/>
              <a:t>De </a:t>
            </a:r>
            <a:r>
              <a:rPr lang="nl-BE" sz="2000" b="1">
                <a:solidFill>
                  <a:srgbClr val="00A0AE"/>
                </a:solidFill>
              </a:rPr>
              <a:t>&lt;td&gt;</a:t>
            </a:r>
            <a:r>
              <a:rPr lang="nl-BE" sz="2000"/>
              <a:t>-tag</a:t>
            </a:r>
            <a:r>
              <a:rPr lang="nl-BE" sz="2000">
                <a:solidFill>
                  <a:srgbClr val="00A0AE"/>
                </a:solidFill>
              </a:rPr>
              <a:t> </a:t>
            </a:r>
            <a:r>
              <a:rPr lang="nl-BE" sz="2000"/>
              <a:t>definieert één cel in een rij (</a:t>
            </a:r>
            <a:r>
              <a:rPr lang="nl-BE" sz="2000" b="1">
                <a:solidFill>
                  <a:srgbClr val="EC4B2F"/>
                </a:solidFill>
              </a:rPr>
              <a:t>t</a:t>
            </a:r>
            <a:r>
              <a:rPr lang="nl-BE" sz="2000"/>
              <a:t>able </a:t>
            </a:r>
            <a:r>
              <a:rPr lang="nl-BE" sz="2000" b="1">
                <a:solidFill>
                  <a:srgbClr val="EC4B2F"/>
                </a:solidFill>
              </a:rPr>
              <a:t>d</a:t>
            </a:r>
            <a:r>
              <a:rPr lang="nl-BE" sz="2000"/>
              <a:t>ata)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/>
              <a:t>Zijn tags die enkel binnen een </a:t>
            </a:r>
            <a:r>
              <a:rPr lang="nl-BE" sz="2000" b="1">
                <a:solidFill>
                  <a:srgbClr val="00A0AE"/>
                </a:solidFill>
              </a:rPr>
              <a:t>&lt;table&gt;</a:t>
            </a:r>
            <a:r>
              <a:rPr lang="nl-BE" sz="2000"/>
              <a:t>-tag</a:t>
            </a:r>
            <a:r>
              <a:rPr lang="nl-BE" sz="2000" b="1">
                <a:solidFill>
                  <a:srgbClr val="00A0AE"/>
                </a:solidFill>
              </a:rPr>
              <a:t> </a:t>
            </a:r>
            <a:r>
              <a:rPr lang="nl-BE" sz="2000"/>
              <a:t>kunnen voorkomen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/>
              <a:t>Wil je bijvoorbeeld een tabel met </a:t>
            </a:r>
            <a:r>
              <a:rPr lang="nl-BE" sz="2000" b="1"/>
              <a:t>één rij </a:t>
            </a:r>
            <a:r>
              <a:rPr lang="nl-BE" sz="2000"/>
              <a:t>en </a:t>
            </a:r>
            <a:r>
              <a:rPr lang="nl-BE" sz="2000" b="1"/>
              <a:t>drie cellen</a:t>
            </a:r>
            <a:r>
              <a:rPr lang="nl-BE" sz="2000"/>
              <a:t>?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/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/>
          </a:p>
          <a:p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1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2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2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 sz="1600" b="1">
              <a:solidFill>
                <a:srgbClr val="00A0A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nl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Emmet: table&gt;tr&gt;td*3{cel $} 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endParaRPr lang="nl-BE" sz="200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C5E47B54-7CB1-2E4C-19B7-BB82EF6DC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755" y="1543868"/>
            <a:ext cx="3325260" cy="111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45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</a:t>
            </a:r>
            <a:r>
              <a:rPr lang="nl-BE" cap="none"/>
              <a:t>able data</a:t>
            </a:r>
            <a:endParaRPr lang="nl-BE" cap="none">
              <a:solidFill>
                <a:srgbClr val="7030A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000"/>
              <a:t>Wil je bijvoorbeeld een tabel met </a:t>
            </a:r>
            <a:r>
              <a:rPr lang="nl-BE" sz="2000" b="1"/>
              <a:t>3 rijen </a:t>
            </a:r>
            <a:r>
              <a:rPr lang="nl-BE" sz="2000"/>
              <a:t>en </a:t>
            </a:r>
            <a:r>
              <a:rPr lang="nl-BE" sz="2000" b="1"/>
              <a:t>twee cellen</a:t>
            </a:r>
            <a:r>
              <a:rPr lang="nl-BE" sz="2000"/>
              <a:t>?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/>
          </a:p>
          <a:p>
            <a:pPr marL="342900" indent="-342900">
              <a:buFont typeface="Wingdings" panose="05000000000000000000" pitchFamily="2" charset="2"/>
              <a:buChar char="æ"/>
            </a:pPr>
            <a:endParaRPr lang="nl-BE" sz="2000"/>
          </a:p>
          <a:p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1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2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1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2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1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6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 2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 sz="1600" b="1">
              <a:solidFill>
                <a:srgbClr val="00A0A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nl-BE" sz="1600" i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Emmet: table&gt;tr*3&gt;td*2{cel $} </a:t>
            </a:r>
            <a:r>
              <a:rPr lang="nl-BE" sz="16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endParaRPr lang="nl-BE" sz="200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93F50A7-838D-8FDB-B719-F058EDB6C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613" y="2395403"/>
            <a:ext cx="2908053" cy="309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06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/>
              <a:t>Border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/>
          </a:p>
        </p:txBody>
      </p:sp>
      <p:sp>
        <p:nvSpPr>
          <p:cNvPr id="14" name="Tijdelijke aanduiding voor inhoud 13"/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580064" cy="471646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/>
              <a:t>Het </a:t>
            </a:r>
            <a:r>
              <a:rPr lang="nl-BE" b="1"/>
              <a:t>border</a:t>
            </a:r>
            <a:r>
              <a:rPr lang="nl-BE"/>
              <a:t> attribuut definieert de </a:t>
            </a:r>
            <a:r>
              <a:rPr lang="nl-BE" b="1">
                <a:solidFill>
                  <a:srgbClr val="F04C25"/>
                </a:solidFill>
              </a:rPr>
              <a:t>dikte</a:t>
            </a:r>
            <a:r>
              <a:rPr lang="nl-BE"/>
              <a:t>, de </a:t>
            </a:r>
            <a:r>
              <a:rPr lang="nl-BE" b="1">
                <a:solidFill>
                  <a:srgbClr val="F04C25"/>
                </a:solidFill>
              </a:rPr>
              <a:t>stijl</a:t>
            </a:r>
            <a:r>
              <a:rPr lang="nl-BE"/>
              <a:t> en de </a:t>
            </a:r>
            <a:r>
              <a:rPr lang="nl-BE" b="1">
                <a:solidFill>
                  <a:srgbClr val="F04C25"/>
                </a:solidFill>
              </a:rPr>
              <a:t>kleur</a:t>
            </a:r>
            <a:r>
              <a:rPr lang="nl-BE"/>
              <a:t> van de buitenrand rond de tabel en de randen rond elke cel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/>
              <a:t>De </a:t>
            </a:r>
            <a:r>
              <a:rPr lang="nl-BE" b="1">
                <a:solidFill>
                  <a:srgbClr val="F04C25"/>
                </a:solidFill>
              </a:rPr>
              <a:t>waarde</a:t>
            </a:r>
            <a:r>
              <a:rPr lang="nl-BE"/>
              <a:t> van de border wordt uitgedrukt in </a:t>
            </a:r>
            <a:r>
              <a:rPr lang="nl-BE" b="1">
                <a:solidFill>
                  <a:srgbClr val="F04C25"/>
                </a:solidFill>
              </a:rPr>
              <a:t>pixels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3C22A41E-E557-30C0-7AE4-7C62661116F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9BEFCB8-6707-41C9-8F07-06D321F41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95" y="3667938"/>
            <a:ext cx="5142507" cy="288564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CDDD986-762A-16E0-3D67-A03EB5613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863" y="4664075"/>
            <a:ext cx="1841500" cy="609600"/>
          </a:xfrm>
          <a:prstGeom prst="rect">
            <a:avLst/>
          </a:prstGeom>
        </p:spPr>
      </p:pic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8A52820E-D6DB-FDC8-5884-E66E5C1F8A02}"/>
              </a:ext>
            </a:extLst>
          </p:cNvPr>
          <p:cNvSpPr txBox="1">
            <a:spLocks/>
          </p:cNvSpPr>
          <p:nvPr/>
        </p:nvSpPr>
        <p:spPr>
          <a:xfrm>
            <a:off x="6353971" y="1628775"/>
            <a:ext cx="5322093" cy="2449901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None/>
              <a:defRPr lang="nl-BE" sz="2400" b="0" i="0" kern="1200" noProof="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60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lang="nl-BE" sz="2400" b="0" i="0" kern="1200" noProof="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2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lang="nl-NL" sz="2400" b="0" i="0" kern="1200" noProof="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8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NL" sz="2000" b="0" i="0" kern="1200" noProof="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6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800" b="0" i="0" kern="1200" noProof="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580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600" kern="1200" noProof="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32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8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44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200">
                <a:solidFill>
                  <a:srgbClr val="800000"/>
                </a:solidFill>
                <a:latin typeface="Menlo" panose="020B0609030804020204" pitchFamily="49" charset="0"/>
              </a:rPr>
              <a:t>table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Font typeface="Arial" panose="020B0604020202020204" pitchFamily="34" charset="0"/>
              <a:buNone/>
            </a:pPr>
            <a:r>
              <a:rPr lang="nl-BE" sz="1200">
                <a:solidFill>
                  <a:srgbClr val="E50000"/>
                </a:solidFill>
                <a:latin typeface="Menlo" panose="020B0609030804020204" pitchFamily="49" charset="0"/>
              </a:rPr>
              <a:t>margin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nl-BE" sz="1200">
                <a:solidFill>
                  <a:srgbClr val="098658"/>
                </a:solidFill>
                <a:latin typeface="Menlo" panose="020B0609030804020204" pitchFamily="49" charset="0"/>
              </a:rPr>
              <a:t>1em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60000" lvl="2" indent="0">
              <a:buFont typeface="Arial" panose="020B0604020202020204" pitchFamily="34" charset="0"/>
              <a:buNone/>
            </a:pPr>
            <a:r>
              <a:rPr lang="nl-BE" sz="1200">
                <a:solidFill>
                  <a:srgbClr val="008000"/>
                </a:solidFill>
                <a:latin typeface="Menlo" panose="020B0609030804020204" pitchFamily="49" charset="0"/>
              </a:rPr>
              <a:t>/* 1em means "equal to the current font size" */</a:t>
            </a:r>
            <a:endParaRPr lang="nl-BE" sz="12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360000" lvl="2" indent="0">
              <a:buFont typeface="Arial" panose="020B0604020202020204" pitchFamily="34" charset="0"/>
              <a:buNone/>
            </a:pPr>
            <a:r>
              <a:rPr lang="nl-BE" sz="1200">
                <a:solidFill>
                  <a:srgbClr val="E50000"/>
                </a:solidFill>
                <a:latin typeface="Menlo" panose="020B0609030804020204" pitchFamily="49" charset="0"/>
              </a:rPr>
              <a:t>border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nl-BE" sz="1200">
                <a:solidFill>
                  <a:srgbClr val="0451A5"/>
                </a:solidFill>
                <a:latin typeface="Menlo" panose="020B0609030804020204" pitchFamily="49" charset="0"/>
              </a:rPr>
              <a:t>solid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nl-BE" sz="1200">
                <a:solidFill>
                  <a:srgbClr val="098658"/>
                </a:solidFill>
                <a:latin typeface="Menlo" panose="020B0609030804020204" pitchFamily="49" charset="0"/>
              </a:rPr>
              <a:t>1px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nl-BE" sz="1200">
                <a:solidFill>
                  <a:srgbClr val="0451A5"/>
                </a:solidFill>
                <a:latin typeface="Menlo" panose="020B0609030804020204" pitchFamily="49" charset="0"/>
              </a:rPr>
              <a:t>#000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60000" lvl="2" indent="0">
              <a:buFont typeface="Arial" panose="020B0604020202020204" pitchFamily="34" charset="0"/>
              <a:buNone/>
            </a:pPr>
            <a:r>
              <a:rPr lang="nl-BE" sz="1200">
                <a:solidFill>
                  <a:srgbClr val="E50000"/>
                </a:solidFill>
                <a:latin typeface="Menlo" panose="020B0609030804020204" pitchFamily="49" charset="0"/>
              </a:rPr>
              <a:t>border-collapse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nl-BE" sz="1200">
                <a:solidFill>
                  <a:srgbClr val="0451A5"/>
                </a:solidFill>
                <a:latin typeface="Menlo" panose="020B0609030804020204" pitchFamily="49" charset="0"/>
              </a:rPr>
              <a:t>collapse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nl-BE" sz="1200">
                <a:solidFill>
                  <a:srgbClr val="008000"/>
                </a:solidFill>
                <a:latin typeface="Menlo" panose="020B0609030804020204" pitchFamily="49" charset="0"/>
              </a:rPr>
              <a:t>/* separate; *</a:t>
            </a:r>
            <a:r>
              <a:rPr lang="nl-BE" sz="1200">
                <a:solidFill>
                  <a:schemeClr val="accent5">
                    <a:lumMod val="50000"/>
                  </a:schemeClr>
                </a:solidFill>
                <a:latin typeface="Menlo" panose="020B0609030804020204" pitchFamily="49" charset="0"/>
              </a:rPr>
              <a:t>/</a:t>
            </a:r>
          </a:p>
          <a:p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nl-BE" sz="1200">
                <a:solidFill>
                  <a:srgbClr val="800000"/>
                </a:solidFill>
                <a:latin typeface="Menlo" panose="020B0609030804020204" pitchFamily="49" charset="0"/>
              </a:rPr>
              <a:t>td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pPr marL="360000" lvl="2" indent="0">
              <a:buFont typeface="Arial" panose="020B0604020202020204" pitchFamily="34" charset="0"/>
              <a:buNone/>
            </a:pPr>
            <a:r>
              <a:rPr lang="nl-BE" sz="1200">
                <a:solidFill>
                  <a:srgbClr val="E50000"/>
                </a:solidFill>
                <a:latin typeface="Menlo" panose="020B0609030804020204" pitchFamily="49" charset="0"/>
              </a:rPr>
              <a:t>border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nl-BE" sz="1200">
                <a:solidFill>
                  <a:srgbClr val="0451A5"/>
                </a:solidFill>
                <a:latin typeface="Menlo" panose="020B0609030804020204" pitchFamily="49" charset="0"/>
              </a:rPr>
              <a:t>solid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nl-BE" sz="1200">
                <a:solidFill>
                  <a:srgbClr val="098658"/>
                </a:solidFill>
                <a:latin typeface="Menlo" panose="020B0609030804020204" pitchFamily="49" charset="0"/>
              </a:rPr>
              <a:t>1px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nl-BE" sz="1200">
                <a:solidFill>
                  <a:srgbClr val="0451A5"/>
                </a:solidFill>
                <a:latin typeface="Menlo" panose="020B0609030804020204" pitchFamily="49" charset="0"/>
              </a:rPr>
              <a:t>#000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360000" lvl="2" indent="0">
              <a:buFont typeface="Arial" panose="020B0604020202020204" pitchFamily="34" charset="0"/>
              <a:buNone/>
            </a:pPr>
            <a:r>
              <a:rPr lang="nl-BE" sz="1200">
                <a:solidFill>
                  <a:srgbClr val="E50000"/>
                </a:solidFill>
                <a:latin typeface="Menlo" panose="020B0609030804020204" pitchFamily="49" charset="0"/>
              </a:rPr>
              <a:t>padding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nl-BE" sz="1200">
                <a:solidFill>
                  <a:srgbClr val="098658"/>
                </a:solidFill>
                <a:latin typeface="Menlo" panose="020B0609030804020204" pitchFamily="49" charset="0"/>
              </a:rPr>
              <a:t>5px</a:t>
            </a:r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nl-BE" sz="12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nl-BE" sz="1600" b="1">
              <a:solidFill>
                <a:srgbClr val="00A0A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91E7830F-472C-C1C9-81CD-2CF3C150F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411" y="4610494"/>
            <a:ext cx="1993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49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85923313-C4CC-D082-49E5-E4AE2DB6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700" y="1420431"/>
            <a:ext cx="5892800" cy="119380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cap="none"/>
              <a:t>Border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4874202" cy="4716463"/>
          </a:xfrm>
        </p:spPr>
        <p:txBody>
          <a:bodyPr>
            <a:normAutofit/>
          </a:bodyPr>
          <a:lstStyle/>
          <a:p>
            <a:r>
              <a:rPr lang="nl-BE"/>
              <a:t>Als je het border attribuut niet zelf instelt, worden er </a:t>
            </a:r>
            <a:r>
              <a:rPr lang="nl-BE" b="1">
                <a:solidFill>
                  <a:srgbClr val="F04C25"/>
                </a:solidFill>
              </a:rPr>
              <a:t>geen randen </a:t>
            </a:r>
            <a:r>
              <a:rPr lang="nl-BE"/>
              <a:t>getoond.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7B04AA6-1C8F-0353-5899-B81F4D07383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70171" y="2737668"/>
            <a:ext cx="5405893" cy="3607570"/>
          </a:xfrm>
        </p:spPr>
        <p:txBody>
          <a:bodyPr>
            <a:normAutofit/>
          </a:bodyPr>
          <a:lstStyle/>
          <a:p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&lt;table&gt;</a:t>
            </a:r>
          </a:p>
          <a:p>
            <a:pPr marL="360000" lvl="2" indent="0">
              <a:buNone/>
            </a:pP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Naam</a:t>
            </a: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720000" lvl="3" indent="0">
              <a:buNone/>
            </a:pP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&lt;th&gt;</a:t>
            </a:r>
            <a:r>
              <a:rPr lang="nl-BE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E-mailadres</a:t>
            </a: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&lt;/th&gt;</a:t>
            </a:r>
          </a:p>
          <a:p>
            <a:pPr marL="360000" lvl="2" indent="0">
              <a:buNone/>
            </a:pP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20000" lvl="3" indent="0">
              <a:buNone/>
            </a:pP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Niels Mangelschots</a:t>
            </a: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20000" lvl="3" indent="0">
              <a:buNone/>
            </a:pP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Stijn Willekens</a:t>
            </a: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pPr marL="360000" lvl="2" indent="0">
              <a:buNone/>
            </a:pP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&lt;tr&gt;</a:t>
            </a:r>
          </a:p>
          <a:p>
            <a:pPr marL="794250" lvl="3" indent="0">
              <a:buNone/>
            </a:pP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niels.mangelschots@thomasmore.be</a:t>
            </a: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794250" lvl="3" indent="0">
              <a:buNone/>
            </a:pP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&lt;td&gt;</a:t>
            </a:r>
            <a:r>
              <a:rPr lang="nl-BE" sz="140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stijn.willekens@thomasmore.be</a:t>
            </a: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&lt;/td&gt;</a:t>
            </a:r>
          </a:p>
          <a:p>
            <a:pPr marL="360000" lvl="2" indent="0">
              <a:buNone/>
            </a:pPr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&lt;/tr&gt;</a:t>
            </a:r>
          </a:p>
          <a:p>
            <a:r>
              <a:rPr lang="nl-BE" sz="1400" b="1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&lt;/table&gt;</a:t>
            </a: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501927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2FA92118-C9A9-334E-A7A7-11E054C70C8B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A1260B05-2FD8-8644-B2E8-60BDAD2EADA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6D4194CE-C9DA-264F-A286-BA9AC7D8F902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2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C83BB6-E598-4EC6-8615-C66E7DC5C27A}">
  <ds:schemaRefs>
    <ds:schemaRef ds:uri="3f990481-ab93-40a5-af1d-fa0a4386ebd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D2919278-6500-47F7-96B1-B846D0C46DC1}">
  <ds:schemaRefs>
    <ds:schemaRef ds:uri="3f990481-ab93-40a5-af1d-fa0a4386eb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2292</Words>
  <Application>Microsoft Office PowerPoint</Application>
  <PresentationFormat>Breedbeeld</PresentationFormat>
  <Paragraphs>453</Paragraphs>
  <Slides>34</Slides>
  <Notes>4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34</vt:i4>
      </vt:variant>
    </vt:vector>
  </HeadingPairs>
  <TitlesOfParts>
    <vt:vector size="37" baseType="lpstr">
      <vt:lpstr>WIT</vt:lpstr>
      <vt:lpstr>ORANJE</vt:lpstr>
      <vt:lpstr>BLAUW</vt:lpstr>
      <vt:lpstr>Websites</vt:lpstr>
      <vt:lpstr>Overzicht</vt:lpstr>
      <vt:lpstr>Tabellen</vt:lpstr>
      <vt:lpstr>Tabel</vt:lpstr>
      <vt:lpstr>Table row</vt:lpstr>
      <vt:lpstr>Table data</vt:lpstr>
      <vt:lpstr>Table data</vt:lpstr>
      <vt:lpstr>Border</vt:lpstr>
      <vt:lpstr>Border</vt:lpstr>
      <vt:lpstr>Table header</vt:lpstr>
      <vt:lpstr>Voorbeeld  tabel-simpel.html</vt:lpstr>
      <vt:lpstr>Table border-spacing</vt:lpstr>
      <vt:lpstr>Cell padding</vt:lpstr>
      <vt:lpstr>Samenvoegen van cellen tabel-colspan-rowspan.html</vt:lpstr>
      <vt:lpstr>Table colspan tabel-colspan-rowspan.html</vt:lpstr>
      <vt:lpstr>Table colspan tabel-colspan-rowspan.html</vt:lpstr>
      <vt:lpstr>Table rowspan tabel-colspan-rowspan.html</vt:lpstr>
      <vt:lpstr>Table rowspan tabel-colspan-rowspan.html</vt:lpstr>
      <vt:lpstr>Opdracht 1</vt:lpstr>
      <vt:lpstr>Opdracht 2</vt:lpstr>
      <vt:lpstr>Geneste tabellen</vt:lpstr>
      <vt:lpstr>Opdracht 3</vt:lpstr>
      <vt:lpstr>Toegankelijke websites</vt:lpstr>
      <vt:lpstr>Table caption tabel-caption.html</vt:lpstr>
      <vt:lpstr>Table caption align tabel-caption.html</vt:lpstr>
      <vt:lpstr>Good to know</vt:lpstr>
      <vt:lpstr>Table column element voorbeeldtablecolgroup.html</vt:lpstr>
      <vt:lpstr>Table column element voorbeeldtablecolgroup.html</vt:lpstr>
      <vt:lpstr>Table column element voorbeeldtablecolgroup.html</vt:lpstr>
      <vt:lpstr>Table column element voorbeeldtablecolgroup.html</vt:lpstr>
      <vt:lpstr>Table column group element voorbeeldtablecolgroup.html</vt:lpstr>
      <vt:lpstr>Table column group element voorbeeldtablecolgroup.html</vt:lpstr>
      <vt:lpstr>Pair programming</vt:lpstr>
      <vt:lpstr>Oefeningen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Niels Mangelschots</cp:lastModifiedBy>
  <cp:revision>2</cp:revision>
  <dcterms:created xsi:type="dcterms:W3CDTF">2020-09-28T10:08:39Z</dcterms:created>
  <dcterms:modified xsi:type="dcterms:W3CDTF">2023-10-02T08:24:04Z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2023-09-06T09:30:00Z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69e71fd5-6241-4d77-ae50-17d9412b607c</vt:lpwstr>
  </property>
  <property fmtid="{D5CDD505-2E9C-101B-9397-08002B2CF9AE}" pid="9" name="MSIP_Label_c337be75-dfbb-4261-9834-ac247c7dde13_ContentBits">
    <vt:lpwstr>0</vt:lpwstr>
  </property>
</Properties>
</file>